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8"/>
  </p:notesMasterIdLst>
  <p:handoutMasterIdLst>
    <p:handoutMasterId r:id="rId7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22" r:id="rId54"/>
    <p:sldId id="323" r:id="rId55"/>
    <p:sldId id="308" r:id="rId56"/>
    <p:sldId id="309" r:id="rId57"/>
    <p:sldId id="330" r:id="rId58"/>
    <p:sldId id="328" r:id="rId59"/>
    <p:sldId id="329" r:id="rId60"/>
    <p:sldId id="324" r:id="rId61"/>
    <p:sldId id="325" r:id="rId62"/>
    <p:sldId id="331" r:id="rId63"/>
    <p:sldId id="310" r:id="rId64"/>
    <p:sldId id="311" r:id="rId65"/>
    <p:sldId id="313" r:id="rId66"/>
    <p:sldId id="314" r:id="rId67"/>
    <p:sldId id="312" r:id="rId68"/>
    <p:sldId id="320" r:id="rId69"/>
    <p:sldId id="321" r:id="rId70"/>
    <p:sldId id="326" r:id="rId71"/>
    <p:sldId id="327" r:id="rId72"/>
    <p:sldId id="317" r:id="rId73"/>
    <p:sldId id="315" r:id="rId74"/>
    <p:sldId id="316" r:id="rId75"/>
    <p:sldId id="318" r:id="rId76"/>
    <p:sldId id="319" r:id="rId77"/>
  </p:sldIdLst>
  <p:sldSz cx="9144000" cy="5143500" type="screen16x9"/>
  <p:notesSz cx="9236075" cy="7010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5CF81-0717-4DEC-A070-3EF43993E7FD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FF424-328B-4D57-9D76-62F3D117B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81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75846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309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8860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3840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9657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267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6461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8480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443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17291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18990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533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0642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238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10194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29854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01218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6330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10992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21295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08498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35290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4268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60506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79349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22990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84813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76460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66042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47539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75175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659278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4548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847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85001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699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87777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80332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43037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0723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111979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641671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98990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263416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4089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41139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498990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684084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39356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320766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784226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24146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117794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736159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083108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3956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254558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767748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40256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601568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733948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2656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1417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9212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5463"/>
            <a:ext cx="4673600" cy="262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23610" y="3329940"/>
            <a:ext cx="7388859" cy="3154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880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2" name="Shape 1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4" name="Shape 2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8" name="Shape 38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4" name="Shape 4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1227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Root Words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 rot="-270218">
            <a:off x="457191" y="1639336"/>
            <a:ext cx="8229509" cy="8573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Bio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life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82550" y="988250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Word examples: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biology: </a:t>
            </a:r>
            <a:r>
              <a:rPr lang="en" sz="3000"/>
              <a:t>study of living things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antibiotic: </a:t>
            </a:r>
            <a:r>
              <a:rPr lang="en" sz="3000"/>
              <a:t>germ-killing medicine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Week 1.3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 rot="-407496">
            <a:off x="403722" y="1470203"/>
            <a:ext cx="8229447" cy="85711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9600"/>
              <a:t>Chron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Definition: time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153825" y="1016650"/>
            <a:ext cx="8875800" cy="365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/>
              <a:t>chronological</a:t>
            </a:r>
            <a:r>
              <a:rPr lang="en"/>
              <a:t>: record of events in the order or time in which they occurred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/>
              <a:t>synchronize</a:t>
            </a:r>
            <a:r>
              <a:rPr lang="en"/>
              <a:t>: cause to happen at the same time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 rot="431729">
            <a:off x="457221" y="1639510"/>
            <a:ext cx="8229611" cy="85755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Dict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to say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82550" y="988250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contradict</a:t>
            </a:r>
            <a:r>
              <a:rPr lang="en" sz="2800"/>
              <a:t>: to speak against or say the opposite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dictator</a:t>
            </a:r>
            <a:r>
              <a:rPr lang="en" sz="2800"/>
              <a:t>: a leader who speaks and rules by force and with total power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Week 1.4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 rot="-582511">
            <a:off x="457259" y="1639286"/>
            <a:ext cx="8229560" cy="85738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Geo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earth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82550" y="710825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geography: </a:t>
            </a:r>
            <a:r>
              <a:rPr lang="en" sz="2800"/>
              <a:t>study of the earth’s surface, climate, continents, people, etc.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geocaching:</a:t>
            </a:r>
            <a:r>
              <a:rPr lang="en" sz="2800"/>
              <a:t> the outdoor game involving a hunt for hidden objects using a GPS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Week 1.1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 rot="1002015">
            <a:off x="507586" y="1684181"/>
            <a:ext cx="8229614" cy="85724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Grad/Gress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3531550"/>
            <a:ext cx="8229600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to step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82550" y="710825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gradual: </a:t>
            </a:r>
            <a:r>
              <a:rPr lang="en" sz="2800"/>
              <a:t>changing in small steps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progress</a:t>
            </a:r>
            <a:r>
              <a:rPr lang="en" sz="2800"/>
              <a:t>: steps or movement toward a goal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Week 1.5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 rot="1002015">
            <a:off x="507586" y="1684181"/>
            <a:ext cx="8229614" cy="85724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9600"/>
              <a:t>Graph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3531550"/>
            <a:ext cx="8229600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Definition: write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173900" y="1200150"/>
            <a:ext cx="8828699" cy="355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/>
              <a:t>calligraphy</a:t>
            </a:r>
            <a:r>
              <a:rPr lang="en"/>
              <a:t>: elegant handwriting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 b="1"/>
              <a:t>homograph</a:t>
            </a:r>
            <a:r>
              <a:rPr lang="en"/>
              <a:t>:two words written the same, but with different meanings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 rot="419480">
            <a:off x="457238" y="1639302"/>
            <a:ext cx="8229590" cy="85718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Jud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judge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82550" y="1017875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judgement:</a:t>
            </a:r>
            <a:r>
              <a:rPr lang="en" sz="2800"/>
              <a:t> the ability to judge or make a decision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prejudice: </a:t>
            </a:r>
            <a:r>
              <a:rPr lang="en" sz="2800"/>
              <a:t>to judge before knowing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Week 2.1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 rot="419480">
            <a:off x="457238" y="1639302"/>
            <a:ext cx="8229590" cy="85718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Loc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place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182550" y="1017875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location:</a:t>
            </a:r>
            <a:r>
              <a:rPr lang="en" sz="2800"/>
              <a:t> a place of settlement, activity, or residence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local</a:t>
            </a:r>
            <a:r>
              <a:rPr lang="en" sz="2800"/>
              <a:t>: pertaining to a specific place or position</a:t>
            </a:r>
          </a:p>
          <a:p>
            <a:pPr lvl="0" rtl="0">
              <a:spcBef>
                <a:spcPts val="0"/>
              </a:spcBef>
              <a:buNone/>
            </a:pPr>
            <a:endParaRPr sz="28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 rot="377976">
            <a:off x="457148" y="1639429"/>
            <a:ext cx="8229491" cy="85748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Aud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 rot="-558242">
            <a:off x="457274" y="1639223"/>
            <a:ext cx="8229564" cy="85727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Man/Manu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hand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182550" y="1017875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manual:</a:t>
            </a:r>
            <a:r>
              <a:rPr lang="en" sz="2800"/>
              <a:t> operated by the human hand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manicure</a:t>
            </a:r>
            <a:r>
              <a:rPr lang="en" sz="2800"/>
              <a:t>: a cosmetic treatment of the hand</a:t>
            </a:r>
          </a:p>
          <a:p>
            <a:pPr lvl="0" rtl="0">
              <a:spcBef>
                <a:spcPts val="0"/>
              </a:spcBef>
              <a:buNone/>
            </a:pPr>
            <a:endParaRPr sz="2800"/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Week 2.2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 rot="-558242">
            <a:off x="457274" y="1639223"/>
            <a:ext cx="8229564" cy="85727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Micro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extremely small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182550" y="809250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microscope:</a:t>
            </a:r>
            <a:r>
              <a:rPr lang="en" sz="2800"/>
              <a:t> an instrument that makes small objects look larger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microwave</a:t>
            </a:r>
            <a:r>
              <a:rPr lang="en" sz="2800"/>
              <a:t>: a small wave used to cook food 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 rot="629982">
            <a:off x="510677" y="1530310"/>
            <a:ext cx="8229698" cy="85736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9600"/>
              <a:t>Migr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43400" y="10575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Definition: wander or move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113700" y="782550"/>
            <a:ext cx="8889000" cy="384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/>
              <a:t>immigrant:</a:t>
            </a:r>
            <a:r>
              <a:rPr lang="en"/>
              <a:t> someone who moves to a new country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/>
              <a:t>migrate:</a:t>
            </a:r>
            <a:r>
              <a:rPr lang="en"/>
              <a:t> to move from one place to another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Week 2.3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 rot="580464">
            <a:off x="1054274" y="2157380"/>
            <a:ext cx="7035453" cy="82872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Mort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32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death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182550" y="838075"/>
            <a:ext cx="8778900" cy="367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Word examples: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mortal: </a:t>
            </a:r>
            <a:r>
              <a:rPr lang="en" sz="3000"/>
              <a:t>subject to death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mortician: </a:t>
            </a:r>
            <a:r>
              <a:rPr lang="en" sz="3000"/>
              <a:t>a person who manages funerals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to hear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82550" y="1063375"/>
            <a:ext cx="87789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Word examples: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/>
              <a:t>audio: </a:t>
            </a:r>
            <a:r>
              <a:rPr lang="en"/>
              <a:t>relating to the transfer of sound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/>
              <a:t>audience:</a:t>
            </a:r>
            <a:r>
              <a:rPr lang="en"/>
              <a:t> a group of listeners or viewers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 rot="-588024">
            <a:off x="1065579" y="2157433"/>
            <a:ext cx="7012840" cy="82863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Ped/Pod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foot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182550" y="1017875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pedestrian: </a:t>
            </a:r>
            <a:r>
              <a:rPr lang="en" sz="2800"/>
              <a:t>a person who travels on foot 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podiatrist</a:t>
            </a:r>
            <a:r>
              <a:rPr lang="en" sz="2800"/>
              <a:t>: a doctor who treats foot disorders</a:t>
            </a:r>
          </a:p>
          <a:p>
            <a:pPr lvl="0" rtl="0">
              <a:spcBef>
                <a:spcPts val="0"/>
              </a:spcBef>
              <a:buNone/>
            </a:pPr>
            <a:endParaRPr sz="2800"/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Week 2.4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 rot="-588024">
            <a:off x="1065579" y="2157433"/>
            <a:ext cx="7012840" cy="82863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Phon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102900"/>
            <a:ext cx="8229600" cy="632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sound or voice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82550" y="735000"/>
            <a:ext cx="8778900" cy="3907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telephone</a:t>
            </a:r>
            <a:r>
              <a:rPr lang="en" sz="2800"/>
              <a:t>: an electronic device that carries sound over distance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symphony:</a:t>
            </a:r>
            <a:r>
              <a:rPr lang="en" sz="2800"/>
              <a:t> a large, classical orchestra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57200" y="205965"/>
            <a:ext cx="8229600" cy="3266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9600"/>
              <a:t>Photo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Definition: light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457200" y="1016650"/>
            <a:ext cx="8229600" cy="345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rtl="0">
              <a:spcBef>
                <a:spcPts val="0"/>
              </a:spcBef>
            </a:pPr>
            <a:r>
              <a:rPr lang="en" b="1" dirty="0" smtClean="0"/>
              <a:t>Word examples: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 dirty="0" smtClean="0"/>
              <a:t>photograph</a:t>
            </a:r>
            <a:r>
              <a:rPr lang="en" dirty="0"/>
              <a:t>: a picture made by reflecting light off a plate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 dirty="0"/>
              <a:t>photosynthesis:</a:t>
            </a:r>
            <a:r>
              <a:rPr lang="en" dirty="0"/>
              <a:t> the process by which plants use light to make food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Week 2.5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 rot="-588024">
            <a:off x="1065579" y="2157433"/>
            <a:ext cx="7012840" cy="82863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Port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to carry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182550" y="1017875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 dirty="0" smtClean="0"/>
              <a:t>transport:</a:t>
            </a:r>
            <a:r>
              <a:rPr lang="en" sz="2800" dirty="0" smtClean="0"/>
              <a:t> to carry or move from one place to another</a:t>
            </a:r>
            <a:endParaRPr lang="en" sz="2800" dirty="0"/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 dirty="0"/>
              <a:t>portable:</a:t>
            </a:r>
            <a:r>
              <a:rPr lang="en" sz="2800" dirty="0"/>
              <a:t> capable of being carried or transported</a:t>
            </a:r>
          </a:p>
          <a:p>
            <a:pPr lvl="0" rt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377976">
            <a:off x="457148" y="1639429"/>
            <a:ext cx="8229491" cy="85748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9600"/>
              <a:t>Auto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 rot="-810017">
            <a:off x="443542" y="1507165"/>
            <a:ext cx="8229593" cy="8573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7200"/>
              <a:t>Scrib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457200" y="3502525"/>
            <a:ext cx="8229600" cy="96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definition: write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133675" y="935800"/>
            <a:ext cx="8867699" cy="267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describe: to write down how something or someone looks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scribble: sloppy handwriting that is hard to read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 dirty="0"/>
              <a:t>Week 3.1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7"/>
            <a:ext cx="8229600" cy="3655553"/>
          </a:xfrm>
        </p:spPr>
        <p:txBody>
          <a:bodyPr/>
          <a:lstStyle/>
          <a:p>
            <a:pPr algn="ctr"/>
            <a:r>
              <a:rPr lang="en-US" sz="7200" dirty="0" err="1" smtClean="0"/>
              <a:t>Rupt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359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break or burst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Disrupt</a:t>
            </a:r>
            <a:r>
              <a:rPr lang="en-US" b="1" dirty="0" smtClean="0"/>
              <a:t>:</a:t>
            </a:r>
            <a:r>
              <a:rPr lang="en-US" dirty="0" smtClean="0"/>
              <a:t> break up an event or activity by causing a disturbance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Bankrupt</a:t>
            </a:r>
            <a:r>
              <a:rPr lang="en-US" b="1" dirty="0" smtClean="0"/>
              <a:t>:</a:t>
            </a:r>
            <a:r>
              <a:rPr lang="en-US" dirty="0" smtClean="0"/>
              <a:t> to be out of money; financially broken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85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title"/>
          </p:nvPr>
        </p:nvSpPr>
        <p:spPr>
          <a:xfrm rot="-810017">
            <a:off x="443542" y="1507165"/>
            <a:ext cx="8229593" cy="8573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/>
              <a:t>Spect</a:t>
            </a:r>
          </a:p>
        </p:txBody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457200" y="3502525"/>
            <a:ext cx="8229600" cy="96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to look/see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182550" y="1017875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 dirty="0"/>
              <a:t>inspect:</a:t>
            </a:r>
            <a:r>
              <a:rPr lang="en" sz="2800" dirty="0"/>
              <a:t> to look carefully over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 dirty="0"/>
              <a:t>spectacle:</a:t>
            </a:r>
            <a:r>
              <a:rPr lang="en" sz="2800" dirty="0"/>
              <a:t> an impressive display or show</a:t>
            </a:r>
          </a:p>
          <a:p>
            <a:pPr lvl="0" rtl="0">
              <a:spcBef>
                <a:spcPts val="0"/>
              </a:spcBef>
              <a:buNone/>
            </a:pPr>
            <a:endParaRPr sz="2800" dirty="0"/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911" y="1854156"/>
            <a:ext cx="8229600" cy="857400"/>
          </a:xfrm>
        </p:spPr>
        <p:txBody>
          <a:bodyPr/>
          <a:lstStyle/>
          <a:p>
            <a:r>
              <a:rPr lang="en" sz="9600" dirty="0"/>
              <a:t>Week </a:t>
            </a:r>
            <a:r>
              <a:rPr lang="en" sz="9600" dirty="0" smtClean="0"/>
              <a:t>3.2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38222"/>
            <a:ext cx="8229600" cy="62892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844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333" y="1763845"/>
            <a:ext cx="8229600" cy="857400"/>
          </a:xfrm>
        </p:spPr>
        <p:txBody>
          <a:bodyPr/>
          <a:lstStyle/>
          <a:p>
            <a:r>
              <a:rPr lang="en-US" sz="7200" dirty="0" err="1" smtClean="0"/>
              <a:t>Struct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56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to build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Construct</a:t>
            </a:r>
            <a:r>
              <a:rPr lang="en-US" dirty="0" smtClean="0"/>
              <a:t>: to build something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Instruct:</a:t>
            </a:r>
            <a:r>
              <a:rPr lang="en-US" dirty="0" smtClean="0"/>
              <a:t> </a:t>
            </a:r>
            <a:r>
              <a:rPr lang="en-US" dirty="0" smtClean="0"/>
              <a:t>to teach and build knowledge of a subject or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36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Definition: self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82550" y="1063375"/>
            <a:ext cx="87789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Word examples: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/>
              <a:t>automatic</a:t>
            </a:r>
            <a:r>
              <a:rPr lang="en"/>
              <a:t>: having self-acting mechanism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 b="1"/>
              <a:t>autobiography</a:t>
            </a:r>
            <a:r>
              <a:rPr lang="en"/>
              <a:t>: the story of one’s life written by oneself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03859">
            <a:off x="1963657" y="1157448"/>
            <a:ext cx="8229600" cy="857400"/>
          </a:xfrm>
        </p:spPr>
        <p:txBody>
          <a:bodyPr/>
          <a:lstStyle/>
          <a:p>
            <a:r>
              <a:rPr lang="en-US" sz="7200" dirty="0" err="1" smtClean="0"/>
              <a:t>Syn</a:t>
            </a:r>
            <a:r>
              <a:rPr lang="en-US" sz="7200" dirty="0" smtClean="0"/>
              <a:t>/ </a:t>
            </a:r>
            <a:r>
              <a:rPr lang="en-US" sz="7200" dirty="0" err="1" smtClean="0"/>
              <a:t>sym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00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with or together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Synonym:</a:t>
            </a:r>
            <a:r>
              <a:rPr lang="en-US" dirty="0" smtClean="0"/>
              <a:t> two words with the same or similar definitions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Symphony:</a:t>
            </a:r>
            <a:r>
              <a:rPr lang="en-US" dirty="0" smtClean="0"/>
              <a:t> a musical piece that combines many instruments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933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911" y="1854156"/>
            <a:ext cx="8229600" cy="857400"/>
          </a:xfrm>
        </p:spPr>
        <p:txBody>
          <a:bodyPr/>
          <a:lstStyle/>
          <a:p>
            <a:r>
              <a:rPr lang="en" sz="9600" dirty="0"/>
              <a:t>Week </a:t>
            </a:r>
            <a:r>
              <a:rPr lang="en" sz="9600" dirty="0" smtClean="0"/>
              <a:t>3.3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689" y="3062817"/>
            <a:ext cx="8229600" cy="32669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689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 rot="-587971">
            <a:off x="457162" y="2157436"/>
            <a:ext cx="8229676" cy="82863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Tele</a:t>
            </a: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457200" y="115750"/>
            <a:ext cx="8229600" cy="632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distance</a:t>
            </a:r>
          </a:p>
        </p:txBody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182550" y="618975"/>
            <a:ext cx="8778900" cy="389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television:</a:t>
            </a:r>
            <a:r>
              <a:rPr lang="en" sz="2800"/>
              <a:t> a device that displays electronic signals received from a distance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telescope:</a:t>
            </a:r>
            <a:r>
              <a:rPr lang="en" sz="2800"/>
              <a:t> an instrument used to view distant objects</a:t>
            </a:r>
          </a:p>
        </p:txBody>
      </p:sp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 rot="526637">
            <a:off x="457088" y="2157479"/>
            <a:ext cx="8229678" cy="82877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Test</a:t>
            </a:r>
          </a:p>
        </p:txBody>
      </p:sp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32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to witness</a:t>
            </a:r>
          </a:p>
        </p:txBody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182550" y="838075"/>
            <a:ext cx="8778900" cy="367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Word examples: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testify:</a:t>
            </a:r>
            <a:r>
              <a:rPr lang="en" sz="3000"/>
              <a:t> to bear witness or give evidence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attest:</a:t>
            </a:r>
            <a:r>
              <a:rPr lang="en" sz="3000"/>
              <a:t> to confirm that something is true, genuine, or correct</a:t>
            </a:r>
          </a:p>
        </p:txBody>
      </p:sp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 dirty="0"/>
              <a:t>Week </a:t>
            </a:r>
            <a:r>
              <a:rPr lang="en" sz="9600" dirty="0" smtClean="0"/>
              <a:t>3.4</a:t>
            </a:r>
            <a:endParaRPr lang="en" sz="9600" dirty="0"/>
          </a:p>
        </p:txBody>
      </p:sp>
    </p:spTree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560784">
            <a:off x="194062" y="1034859"/>
            <a:ext cx="8229600" cy="1991213"/>
          </a:xfrm>
        </p:spPr>
        <p:txBody>
          <a:bodyPr/>
          <a:lstStyle/>
          <a:p>
            <a:pPr algn="ctr"/>
            <a:r>
              <a:rPr lang="en-US" sz="8000" dirty="0" smtClean="0"/>
              <a:t>Tract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063" y="1217618"/>
            <a:ext cx="8229600" cy="32669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045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pull or drag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Word examples: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Attract:</a:t>
            </a:r>
            <a:r>
              <a:rPr lang="en-US" dirty="0" smtClean="0"/>
              <a:t> cause or pull someone to have an interest in something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Subtract:</a:t>
            </a:r>
            <a:r>
              <a:rPr lang="en-US" dirty="0" smtClean="0"/>
              <a:t> taking or pulling something away from something else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4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Week 1.2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461" y="2080827"/>
            <a:ext cx="8229600" cy="857400"/>
          </a:xfrm>
        </p:spPr>
        <p:txBody>
          <a:bodyPr/>
          <a:lstStyle/>
          <a:p>
            <a:r>
              <a:rPr lang="en-US" sz="7200" dirty="0" smtClean="0"/>
              <a:t>Trans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699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across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Transfer:</a:t>
            </a:r>
            <a:r>
              <a:rPr lang="en-US" dirty="0" smtClean="0"/>
              <a:t> to move across places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Translate:</a:t>
            </a:r>
            <a:r>
              <a:rPr lang="en-US" dirty="0" smtClean="0"/>
              <a:t> change one language across to another language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14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 rot="-501">
            <a:off x="394723" y="158941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 dirty="0"/>
              <a:t>Week </a:t>
            </a:r>
            <a:r>
              <a:rPr lang="en" sz="9600" dirty="0" smtClean="0"/>
              <a:t>3.5</a:t>
            </a:r>
            <a:endParaRPr lang="en" sz="9600" dirty="0"/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 rot="526637">
            <a:off x="457088" y="2157479"/>
            <a:ext cx="8229678" cy="82877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Vac</a:t>
            </a:r>
          </a:p>
        </p:txBody>
      </p:sp>
    </p:spTree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to be empty</a:t>
            </a:r>
          </a:p>
        </p:txBody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182550" y="1017875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vacuum:</a:t>
            </a:r>
            <a:r>
              <a:rPr lang="en" sz="2800"/>
              <a:t> a space devoid of matter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evacuate:</a:t>
            </a:r>
            <a:r>
              <a:rPr lang="en" sz="2800"/>
              <a:t> to leave empty</a:t>
            </a:r>
          </a:p>
          <a:p>
            <a:pPr lvl="0" rtl="0">
              <a:spcBef>
                <a:spcPts val="0"/>
              </a:spcBef>
              <a:buNone/>
            </a:pPr>
            <a:endParaRPr sz="2800"/>
          </a:p>
        </p:txBody>
      </p:sp>
    </p:spTree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title"/>
          </p:nvPr>
        </p:nvSpPr>
        <p:spPr>
          <a:xfrm rot="526637">
            <a:off x="457088" y="2157479"/>
            <a:ext cx="8229678" cy="82877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9600"/>
              <a:t>Vis</a:t>
            </a:r>
          </a:p>
        </p:txBody>
      </p:sp>
    </p:spTree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457200" y="706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Definition: to see</a:t>
            </a:r>
          </a:p>
        </p:txBody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182550" y="1017875"/>
            <a:ext cx="8778900" cy="352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Word examples: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envision:</a:t>
            </a:r>
            <a:r>
              <a:rPr lang="en" sz="2800"/>
              <a:t> to picture or imagine something</a:t>
            </a:r>
          </a:p>
          <a:p>
            <a:pPr marL="457200" lvl="0" indent="-406400" rtl="0">
              <a:spcBef>
                <a:spcPts val="0"/>
              </a:spcBef>
              <a:buSzPct val="100000"/>
              <a:buAutoNum type="arabicPeriod"/>
            </a:pPr>
            <a:r>
              <a:rPr lang="en" sz="2800" b="1"/>
              <a:t>supervise:</a:t>
            </a:r>
            <a:r>
              <a:rPr lang="en" sz="2800"/>
              <a:t> to oversee work or a process</a:t>
            </a:r>
          </a:p>
          <a:p>
            <a:pPr lvl="0" rtl="0">
              <a:spcBef>
                <a:spcPts val="0"/>
              </a:spcBef>
              <a:buNone/>
            </a:pPr>
            <a:endParaRPr sz="28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 rot="-570047">
            <a:off x="457159" y="1859409"/>
            <a:ext cx="8229683" cy="85747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9600"/>
              <a:t>Bene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457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Definition: good; well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4525" y="792425"/>
            <a:ext cx="9001499" cy="382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benevolent:</a:t>
            </a:r>
            <a:r>
              <a:rPr lang="en" sz="3000"/>
              <a:t> kind, well-meaning</a:t>
            </a:r>
          </a:p>
          <a:p>
            <a:pPr marL="457200" lvl="0" indent="-419100">
              <a:spcBef>
                <a:spcPts val="0"/>
              </a:spcBef>
              <a:buSzPct val="100000"/>
              <a:buAutoNum type="arabicPeriod"/>
            </a:pPr>
            <a:r>
              <a:rPr lang="en" sz="3000" b="1"/>
              <a:t>benefit:</a:t>
            </a:r>
            <a:r>
              <a:rPr lang="en" sz="3000"/>
              <a:t> something that is helpful or an advantage; a perk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775</Words>
  <Application>Microsoft Office PowerPoint</Application>
  <PresentationFormat>On-screen Show (16:9)</PresentationFormat>
  <Paragraphs>157</Paragraphs>
  <Slides>76</Slides>
  <Notes>64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9" baseType="lpstr">
      <vt:lpstr>Arial</vt:lpstr>
      <vt:lpstr>Georgia</vt:lpstr>
      <vt:lpstr>color-strip</vt:lpstr>
      <vt:lpstr>Root Words</vt:lpstr>
      <vt:lpstr>Week 1.1</vt:lpstr>
      <vt:lpstr>Aud</vt:lpstr>
      <vt:lpstr>Definition: to hear</vt:lpstr>
      <vt:lpstr>Auto</vt:lpstr>
      <vt:lpstr>Definition: self</vt:lpstr>
      <vt:lpstr>Week 1.2</vt:lpstr>
      <vt:lpstr>Bene</vt:lpstr>
      <vt:lpstr>Definition: good; well</vt:lpstr>
      <vt:lpstr>Bio</vt:lpstr>
      <vt:lpstr>Definition: life</vt:lpstr>
      <vt:lpstr>Week 1.3</vt:lpstr>
      <vt:lpstr>Chron</vt:lpstr>
      <vt:lpstr>Definition: time</vt:lpstr>
      <vt:lpstr>Dict</vt:lpstr>
      <vt:lpstr>Definition: to say</vt:lpstr>
      <vt:lpstr>Week 1.4</vt:lpstr>
      <vt:lpstr>Geo</vt:lpstr>
      <vt:lpstr>Definition: earth</vt:lpstr>
      <vt:lpstr>Grad/Gress</vt:lpstr>
      <vt:lpstr>Definition: to step</vt:lpstr>
      <vt:lpstr>Week 1.5</vt:lpstr>
      <vt:lpstr>Graph</vt:lpstr>
      <vt:lpstr>Definition: write</vt:lpstr>
      <vt:lpstr>Jud</vt:lpstr>
      <vt:lpstr>Definition: judge</vt:lpstr>
      <vt:lpstr>Week 2.1</vt:lpstr>
      <vt:lpstr>Loc</vt:lpstr>
      <vt:lpstr>Definition: place</vt:lpstr>
      <vt:lpstr>Man/Manu</vt:lpstr>
      <vt:lpstr>Definition: hand</vt:lpstr>
      <vt:lpstr>Week 2.2</vt:lpstr>
      <vt:lpstr>Micro</vt:lpstr>
      <vt:lpstr>Definition: extremely small</vt:lpstr>
      <vt:lpstr>Migr</vt:lpstr>
      <vt:lpstr>Definition: wander or move</vt:lpstr>
      <vt:lpstr>Week 2.3</vt:lpstr>
      <vt:lpstr>Mort</vt:lpstr>
      <vt:lpstr>Definition: death</vt:lpstr>
      <vt:lpstr>Ped/Pod</vt:lpstr>
      <vt:lpstr>Definition: foot</vt:lpstr>
      <vt:lpstr>Week 2.4</vt:lpstr>
      <vt:lpstr>Phon</vt:lpstr>
      <vt:lpstr>Definition: sound or voice</vt:lpstr>
      <vt:lpstr>Photo</vt:lpstr>
      <vt:lpstr>Definition: light</vt:lpstr>
      <vt:lpstr>Week 2.5</vt:lpstr>
      <vt:lpstr>Port</vt:lpstr>
      <vt:lpstr>Definition: to carry</vt:lpstr>
      <vt:lpstr>Scrib</vt:lpstr>
      <vt:lpstr>definition: write</vt:lpstr>
      <vt:lpstr>Week 3.1</vt:lpstr>
      <vt:lpstr>Rupt</vt:lpstr>
      <vt:lpstr>Definition: break or burst</vt:lpstr>
      <vt:lpstr>Spect</vt:lpstr>
      <vt:lpstr>Definition: to look/see</vt:lpstr>
      <vt:lpstr>Week 3.2</vt:lpstr>
      <vt:lpstr>Struct</vt:lpstr>
      <vt:lpstr>Definition: to build</vt:lpstr>
      <vt:lpstr>Syn/ sym</vt:lpstr>
      <vt:lpstr>Definition: with or together</vt:lpstr>
      <vt:lpstr>Week 3.3</vt:lpstr>
      <vt:lpstr>Tele</vt:lpstr>
      <vt:lpstr>Definition: distance</vt:lpstr>
      <vt:lpstr>Test</vt:lpstr>
      <vt:lpstr>Definition: to witness</vt:lpstr>
      <vt:lpstr>Week 3.4</vt:lpstr>
      <vt:lpstr>Tract</vt:lpstr>
      <vt:lpstr>Definition: pull or drag</vt:lpstr>
      <vt:lpstr>Trans</vt:lpstr>
      <vt:lpstr>Definition: across</vt:lpstr>
      <vt:lpstr>Week 3.5</vt:lpstr>
      <vt:lpstr>Vac</vt:lpstr>
      <vt:lpstr>Definition: to be empty</vt:lpstr>
      <vt:lpstr>Vis</vt:lpstr>
      <vt:lpstr>Definition: to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Words</dc:title>
  <dc:creator>Kimberly Stewart</dc:creator>
  <cp:lastModifiedBy>Kimberly Stewart</cp:lastModifiedBy>
  <cp:revision>11</cp:revision>
  <cp:lastPrinted>2015-09-01T16:50:10Z</cp:lastPrinted>
  <dcterms:modified xsi:type="dcterms:W3CDTF">2015-12-02T15:27:17Z</dcterms:modified>
</cp:coreProperties>
</file>