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54"/>
  </p:notesMasterIdLst>
  <p:sldIdLst>
    <p:sldId id="256" r:id="rId2"/>
    <p:sldId id="257" r:id="rId3"/>
    <p:sldId id="296" r:id="rId4"/>
    <p:sldId id="258" r:id="rId5"/>
    <p:sldId id="259" r:id="rId6"/>
    <p:sldId id="260" r:id="rId7"/>
    <p:sldId id="297" r:id="rId8"/>
    <p:sldId id="261" r:id="rId9"/>
    <p:sldId id="262" r:id="rId10"/>
    <p:sldId id="263" r:id="rId11"/>
    <p:sldId id="298" r:id="rId12"/>
    <p:sldId id="264" r:id="rId13"/>
    <p:sldId id="265" r:id="rId14"/>
    <p:sldId id="266" r:id="rId15"/>
    <p:sldId id="299" r:id="rId16"/>
    <p:sldId id="267" r:id="rId17"/>
    <p:sldId id="268" r:id="rId18"/>
    <p:sldId id="269" r:id="rId19"/>
    <p:sldId id="270" r:id="rId20"/>
    <p:sldId id="300" r:id="rId21"/>
    <p:sldId id="271" r:id="rId22"/>
    <p:sldId id="272" r:id="rId23"/>
    <p:sldId id="273" r:id="rId24"/>
    <p:sldId id="301" r:id="rId25"/>
    <p:sldId id="274" r:id="rId26"/>
    <p:sldId id="275" r:id="rId27"/>
    <p:sldId id="276" r:id="rId28"/>
    <p:sldId id="302" r:id="rId29"/>
    <p:sldId id="277" r:id="rId30"/>
    <p:sldId id="278" r:id="rId31"/>
    <p:sldId id="279" r:id="rId32"/>
    <p:sldId id="303" r:id="rId33"/>
    <p:sldId id="280" r:id="rId34"/>
    <p:sldId id="281" r:id="rId35"/>
    <p:sldId id="282" r:id="rId36"/>
    <p:sldId id="283" r:id="rId37"/>
    <p:sldId id="304" r:id="rId38"/>
    <p:sldId id="284" r:id="rId39"/>
    <p:sldId id="285" r:id="rId40"/>
    <p:sldId id="286" r:id="rId41"/>
    <p:sldId id="305" r:id="rId42"/>
    <p:sldId id="287" r:id="rId43"/>
    <p:sldId id="288" r:id="rId44"/>
    <p:sldId id="289" r:id="rId45"/>
    <p:sldId id="306" r:id="rId46"/>
    <p:sldId id="290" r:id="rId47"/>
    <p:sldId id="291" r:id="rId48"/>
    <p:sldId id="292" r:id="rId49"/>
    <p:sldId id="307" r:id="rId50"/>
    <p:sldId id="293" r:id="rId51"/>
    <p:sldId id="294" r:id="rId52"/>
    <p:sldId id="295" r:id="rId5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114"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91991719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033538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3117435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9756432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6685778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41296081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0814808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8144152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7287456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Shape 14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5398050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9164469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0" name="Shape 16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511963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473679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6" name="Shape 1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4337278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2" name="Shape 17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2816086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8" name="Shape 17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2118134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4" name="Shape 18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961931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0" name="Shape 19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1104625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6" name="Shape 19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1051901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2" name="Shape 20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5213571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8" name="Shape 20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0206307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4" name="Shape 21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1528205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0" name="Shape 22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839138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1526785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6" name="Shape 22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2008673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2" name="Shape 23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75557535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8" name="Shape 23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81800139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Shape 2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4" name="Shape 24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20640443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Shape 2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0" name="Shape 25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52587407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Shape 2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6" name="Shape 25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65186154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2" name="Shape 26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98951966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8" name="Shape 26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58053702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Shape 2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4" name="Shape 27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73645502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Shape 2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0" name="Shape 28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190917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14474337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Shape 2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6" name="Shape 28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900547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8205343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1883431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7580509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4842161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662947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lIns="91425" tIns="91425" rIns="91425" bIns="91425" anchor="b" anchorCtr="0">
            <a:noAutofit/>
          </a:bodyPr>
          <a:lstStyle/>
          <a:p>
            <a:pPr lvl="0">
              <a:spcBef>
                <a:spcPts val="0"/>
              </a:spcBef>
              <a:buNone/>
            </a:pPr>
            <a:r>
              <a:rPr lang="en" dirty="0">
                <a:latin typeface="Bodoni MT Black" panose="02070A03080606020203" pitchFamily="18" charset="0"/>
              </a:rPr>
              <a:t>SAT Vocabulary</a:t>
            </a:r>
          </a:p>
        </p:txBody>
      </p:sp>
      <p:sp>
        <p:nvSpPr>
          <p:cNvPr id="55" name="Shape 55"/>
          <p:cNvSpPr txBox="1">
            <a:spLocks noGrp="1"/>
          </p:cNvSpPr>
          <p:nvPr>
            <p:ph type="subTitle" idx="1"/>
          </p:nvPr>
        </p:nvSpPr>
        <p:spPr>
          <a:xfrm>
            <a:off x="311700" y="2834125"/>
            <a:ext cx="8520600" cy="792600"/>
          </a:xfrm>
          <a:prstGeom prst="rect">
            <a:avLst/>
          </a:prstGeom>
        </p:spPr>
        <p:txBody>
          <a:bodyPr lIns="91425" tIns="91425" rIns="91425" bIns="91425" anchor="t" anchorCtr="0">
            <a:noAutofit/>
          </a:bodyPr>
          <a:lstStyle/>
          <a:p>
            <a:pPr lvl="0">
              <a:spcBef>
                <a:spcPts val="0"/>
              </a:spcBef>
              <a:buNone/>
            </a:pPr>
            <a:r>
              <a:rPr lang="en" dirty="0">
                <a:latin typeface="Adobe Gothic Std B" panose="020B0800000000000000" pitchFamily="34" charset="-128"/>
                <a:ea typeface="Adobe Gothic Std B" panose="020B0800000000000000" pitchFamily="34" charset="-128"/>
              </a:rPr>
              <a:t>Year B: Semester 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144525"/>
            <a:ext cx="8520600" cy="572700"/>
          </a:xfrm>
          <a:prstGeom prst="rect">
            <a:avLst/>
          </a:prstGeom>
        </p:spPr>
        <p:txBody>
          <a:bodyPr lIns="91425" tIns="91425" rIns="91425" bIns="91425" anchor="t" anchorCtr="0">
            <a:noAutofit/>
          </a:bodyPr>
          <a:lstStyle/>
          <a:p>
            <a:pPr lvl="0" algn="ctr" rtl="0">
              <a:spcBef>
                <a:spcPts val="0"/>
              </a:spcBef>
              <a:buNone/>
            </a:pPr>
            <a:r>
              <a:rPr lang="en" sz="4800" b="1">
                <a:solidFill>
                  <a:srgbClr val="FF0000"/>
                </a:solidFill>
              </a:rPr>
              <a:t>skeptic</a:t>
            </a:r>
          </a:p>
        </p:txBody>
      </p:sp>
      <p:sp>
        <p:nvSpPr>
          <p:cNvPr id="97" name="Shape 97"/>
          <p:cNvSpPr txBox="1">
            <a:spLocks noGrp="1"/>
          </p:cNvSpPr>
          <p:nvPr>
            <p:ph type="body" idx="1"/>
          </p:nvPr>
        </p:nvSpPr>
        <p:spPr>
          <a:xfrm>
            <a:off x="173375" y="936225"/>
            <a:ext cx="8888400" cy="3632700"/>
          </a:xfrm>
          <a:prstGeom prst="rect">
            <a:avLst/>
          </a:prstGeom>
        </p:spPr>
        <p:txBody>
          <a:bodyPr lIns="91425" tIns="91425" rIns="91425" bIns="91425" anchor="t" anchorCtr="0">
            <a:noAutofit/>
          </a:bodyPr>
          <a:lstStyle/>
          <a:p>
            <a:pPr lvl="0" rtl="0">
              <a:lnSpc>
                <a:spcPct val="100000"/>
              </a:lnSpc>
              <a:spcBef>
                <a:spcPts val="0"/>
              </a:spcBef>
              <a:spcAft>
                <a:spcPts val="1000"/>
              </a:spcAft>
              <a:buNone/>
            </a:pPr>
            <a:r>
              <a:rPr lang="en" sz="2400"/>
              <a:t>Someone who doesn’t believe unless shown absolute proof; doubter</a:t>
            </a:r>
          </a:p>
          <a:p>
            <a:pPr lvl="0" rtl="0">
              <a:lnSpc>
                <a:spcPct val="100000"/>
              </a:lnSpc>
              <a:spcBef>
                <a:spcPts val="0"/>
              </a:spcBef>
              <a:spcAft>
                <a:spcPts val="1000"/>
              </a:spcAft>
              <a:buNone/>
            </a:pPr>
            <a:r>
              <a:rPr lang="en" sz="2400"/>
              <a:t>Noun</a:t>
            </a:r>
          </a:p>
          <a:p>
            <a:pPr lvl="0" rtl="0">
              <a:lnSpc>
                <a:spcPct val="100000"/>
              </a:lnSpc>
              <a:spcBef>
                <a:spcPts val="0"/>
              </a:spcBef>
              <a:spcAft>
                <a:spcPts val="1000"/>
              </a:spcAft>
              <a:buNone/>
            </a:pPr>
            <a:r>
              <a:rPr lang="en" sz="2400"/>
              <a:t>Sounds like: skip tick</a:t>
            </a:r>
          </a:p>
          <a:p>
            <a:pPr lvl="0" rtl="0">
              <a:lnSpc>
                <a:spcPct val="100000"/>
              </a:lnSpc>
              <a:spcBef>
                <a:spcPts val="0"/>
              </a:spcBef>
              <a:spcAft>
                <a:spcPts val="1000"/>
              </a:spcAft>
              <a:buNone/>
            </a:pPr>
            <a:r>
              <a:rPr lang="en" sz="2400"/>
              <a:t>Picture: There is a clock in a museum that is supposed to be the world’s most accurate clock.  A man, refuses to believe that it never skips a tick.  He watches the second hand all day to get proof.</a:t>
            </a:r>
          </a:p>
          <a:p>
            <a:pPr lvl="0" rtl="0">
              <a:lnSpc>
                <a:spcPct val="100000"/>
              </a:lnSpc>
              <a:spcBef>
                <a:spcPts val="0"/>
              </a:spcBef>
              <a:spcAft>
                <a:spcPts val="1000"/>
              </a:spcAft>
              <a:buNone/>
            </a:pPr>
            <a:r>
              <a:rPr lang="en" sz="2400" i="1"/>
              <a:t>They all swore they saw a ghost, but the landlord remained a skeptic.</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0" dirty="0" smtClean="0">
                <a:latin typeface="Bodoni MT Black" panose="02070A03080606020203" pitchFamily="18" charset="0"/>
              </a:rPr>
              <a:t>4.3</a:t>
            </a:r>
            <a:endParaRPr lang="en-US" sz="8800" dirty="0">
              <a:latin typeface="Bodoni MT Black" panose="02070A03080606020203" pitchFamily="18" charset="0"/>
            </a:endParaRPr>
          </a:p>
        </p:txBody>
      </p:sp>
    </p:spTree>
    <p:extLst>
      <p:ext uri="{BB962C8B-B14F-4D97-AF65-F5344CB8AC3E}">
        <p14:creationId xmlns:p14="http://schemas.microsoft.com/office/powerpoint/2010/main" val="3357327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11700" y="144525"/>
            <a:ext cx="8520600" cy="572700"/>
          </a:xfrm>
          <a:prstGeom prst="rect">
            <a:avLst/>
          </a:prstGeom>
        </p:spPr>
        <p:txBody>
          <a:bodyPr lIns="91425" tIns="91425" rIns="91425" bIns="91425" anchor="t" anchorCtr="0">
            <a:noAutofit/>
          </a:bodyPr>
          <a:lstStyle/>
          <a:p>
            <a:pPr lvl="0" algn="ctr" rtl="0">
              <a:spcBef>
                <a:spcPts val="0"/>
              </a:spcBef>
              <a:buNone/>
            </a:pPr>
            <a:r>
              <a:rPr lang="en" sz="4800" b="1">
                <a:solidFill>
                  <a:srgbClr val="FF0000"/>
                </a:solidFill>
              </a:rPr>
              <a:t>volatile</a:t>
            </a:r>
          </a:p>
        </p:txBody>
      </p:sp>
      <p:sp>
        <p:nvSpPr>
          <p:cNvPr id="103" name="Shape 103"/>
          <p:cNvSpPr txBox="1">
            <a:spLocks noGrp="1"/>
          </p:cNvSpPr>
          <p:nvPr>
            <p:ph type="body" idx="1"/>
          </p:nvPr>
        </p:nvSpPr>
        <p:spPr>
          <a:xfrm>
            <a:off x="173375" y="936225"/>
            <a:ext cx="8888400" cy="3632700"/>
          </a:xfrm>
          <a:prstGeom prst="rect">
            <a:avLst/>
          </a:prstGeom>
        </p:spPr>
        <p:txBody>
          <a:bodyPr lIns="91425" tIns="91425" rIns="91425" bIns="91425" anchor="t" anchorCtr="0">
            <a:noAutofit/>
          </a:bodyPr>
          <a:lstStyle/>
          <a:p>
            <a:pPr lvl="0" rtl="0">
              <a:lnSpc>
                <a:spcPct val="100000"/>
              </a:lnSpc>
              <a:spcBef>
                <a:spcPts val="0"/>
              </a:spcBef>
              <a:spcAft>
                <a:spcPts val="1000"/>
              </a:spcAft>
              <a:buNone/>
            </a:pPr>
            <a:r>
              <a:rPr lang="en" sz="2400"/>
              <a:t>Capable of evaporation, exploding, or changing moods quickly</a:t>
            </a:r>
          </a:p>
          <a:p>
            <a:pPr lvl="0" rtl="0">
              <a:lnSpc>
                <a:spcPct val="100000"/>
              </a:lnSpc>
              <a:spcBef>
                <a:spcPts val="0"/>
              </a:spcBef>
              <a:spcAft>
                <a:spcPts val="1000"/>
              </a:spcAft>
              <a:buNone/>
            </a:pPr>
            <a:r>
              <a:rPr lang="en" sz="2400"/>
              <a:t>adj</a:t>
            </a:r>
          </a:p>
          <a:p>
            <a:pPr lvl="0" rtl="0">
              <a:lnSpc>
                <a:spcPct val="100000"/>
              </a:lnSpc>
              <a:spcBef>
                <a:spcPts val="0"/>
              </a:spcBef>
              <a:spcAft>
                <a:spcPts val="1000"/>
              </a:spcAft>
              <a:buNone/>
            </a:pPr>
            <a:r>
              <a:rPr lang="en" sz="2400"/>
              <a:t>Sounds like: volley tile</a:t>
            </a:r>
          </a:p>
          <a:p>
            <a:pPr lvl="0" rtl="0">
              <a:lnSpc>
                <a:spcPct val="100000"/>
              </a:lnSpc>
              <a:spcBef>
                <a:spcPts val="0"/>
              </a:spcBef>
              <a:spcAft>
                <a:spcPts val="1000"/>
              </a:spcAft>
              <a:buNone/>
            </a:pPr>
            <a:r>
              <a:rPr lang="en" sz="2400"/>
              <a:t>Picture: Two teams are playing volleyball, except instead of a ball, they are using a tile.  This tile could explode at anytime, so the players try to keep it in the air.</a:t>
            </a:r>
          </a:p>
          <a:p>
            <a:pPr lvl="0" rtl="0">
              <a:lnSpc>
                <a:spcPct val="100000"/>
              </a:lnSpc>
              <a:spcBef>
                <a:spcPts val="0"/>
              </a:spcBef>
              <a:spcAft>
                <a:spcPts val="1000"/>
              </a:spcAft>
              <a:buNone/>
            </a:pPr>
            <a:r>
              <a:rPr lang="en" sz="2400" i="1"/>
              <a:t>The judge had a volatile temper, so the lawyers were on their best behavior.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11700" y="144525"/>
            <a:ext cx="8520600" cy="572700"/>
          </a:xfrm>
          <a:prstGeom prst="rect">
            <a:avLst/>
          </a:prstGeom>
        </p:spPr>
        <p:txBody>
          <a:bodyPr lIns="91425" tIns="91425" rIns="91425" bIns="91425" anchor="t" anchorCtr="0">
            <a:noAutofit/>
          </a:bodyPr>
          <a:lstStyle/>
          <a:p>
            <a:pPr lvl="0" algn="ctr" rtl="0">
              <a:spcBef>
                <a:spcPts val="0"/>
              </a:spcBef>
              <a:buNone/>
            </a:pPr>
            <a:r>
              <a:rPr lang="en" sz="4800" b="1">
                <a:solidFill>
                  <a:srgbClr val="FF0000"/>
                </a:solidFill>
              </a:rPr>
              <a:t>articulate</a:t>
            </a:r>
          </a:p>
        </p:txBody>
      </p:sp>
      <p:sp>
        <p:nvSpPr>
          <p:cNvPr id="109" name="Shape 109"/>
          <p:cNvSpPr txBox="1">
            <a:spLocks noGrp="1"/>
          </p:cNvSpPr>
          <p:nvPr>
            <p:ph type="body" idx="1"/>
          </p:nvPr>
        </p:nvSpPr>
        <p:spPr>
          <a:xfrm>
            <a:off x="173375" y="936225"/>
            <a:ext cx="8888400" cy="3632700"/>
          </a:xfrm>
          <a:prstGeom prst="rect">
            <a:avLst/>
          </a:prstGeom>
        </p:spPr>
        <p:txBody>
          <a:bodyPr lIns="91425" tIns="91425" rIns="91425" bIns="91425" anchor="t" anchorCtr="0">
            <a:noAutofit/>
          </a:bodyPr>
          <a:lstStyle/>
          <a:p>
            <a:pPr lvl="0" rtl="0">
              <a:lnSpc>
                <a:spcPct val="100000"/>
              </a:lnSpc>
              <a:spcBef>
                <a:spcPts val="0"/>
              </a:spcBef>
              <a:spcAft>
                <a:spcPts val="1000"/>
              </a:spcAft>
              <a:buNone/>
            </a:pPr>
            <a:r>
              <a:rPr lang="en" sz="2400"/>
              <a:t>Able to speak clearly and effectively</a:t>
            </a:r>
          </a:p>
          <a:p>
            <a:pPr lvl="0" rtl="0">
              <a:lnSpc>
                <a:spcPct val="100000"/>
              </a:lnSpc>
              <a:spcBef>
                <a:spcPts val="0"/>
              </a:spcBef>
              <a:spcAft>
                <a:spcPts val="1000"/>
              </a:spcAft>
              <a:buNone/>
            </a:pPr>
            <a:r>
              <a:rPr lang="en" sz="2400"/>
              <a:t>adj</a:t>
            </a:r>
          </a:p>
          <a:p>
            <a:pPr lvl="0" rtl="0">
              <a:lnSpc>
                <a:spcPct val="100000"/>
              </a:lnSpc>
              <a:spcBef>
                <a:spcPts val="0"/>
              </a:spcBef>
              <a:spcAft>
                <a:spcPts val="1000"/>
              </a:spcAft>
              <a:buNone/>
            </a:pPr>
            <a:r>
              <a:rPr lang="en" sz="2400"/>
              <a:t>Looks like: Artie Kool-Aid  </a:t>
            </a:r>
          </a:p>
          <a:p>
            <a:pPr lvl="0" rtl="0">
              <a:lnSpc>
                <a:spcPct val="100000"/>
              </a:lnSpc>
              <a:spcBef>
                <a:spcPts val="0"/>
              </a:spcBef>
              <a:spcAft>
                <a:spcPts val="1000"/>
              </a:spcAft>
              <a:buNone/>
            </a:pPr>
            <a:r>
              <a:rPr lang="en" sz="2400"/>
              <a:t>Picture: Artie uses a special Kool-Aid to help him make speeches.  He says “This extraordinary thirst quenching concoction is the secret to my success!”</a:t>
            </a:r>
          </a:p>
          <a:p>
            <a:pPr lvl="0" rtl="0">
              <a:lnSpc>
                <a:spcPct val="100000"/>
              </a:lnSpc>
              <a:spcBef>
                <a:spcPts val="0"/>
              </a:spcBef>
              <a:spcAft>
                <a:spcPts val="1000"/>
              </a:spcAft>
              <a:buNone/>
            </a:pPr>
            <a:r>
              <a:rPr lang="en" sz="2400" i="1"/>
              <a:t>To be effective, a preacher must be articulate.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311700" y="144525"/>
            <a:ext cx="8520600" cy="572700"/>
          </a:xfrm>
          <a:prstGeom prst="rect">
            <a:avLst/>
          </a:prstGeom>
        </p:spPr>
        <p:txBody>
          <a:bodyPr lIns="91425" tIns="91425" rIns="91425" bIns="91425" anchor="t" anchorCtr="0">
            <a:noAutofit/>
          </a:bodyPr>
          <a:lstStyle/>
          <a:p>
            <a:pPr lvl="0" algn="ctr" rtl="0">
              <a:spcBef>
                <a:spcPts val="0"/>
              </a:spcBef>
              <a:buNone/>
            </a:pPr>
            <a:r>
              <a:rPr lang="en" sz="4800" b="1">
                <a:solidFill>
                  <a:srgbClr val="FF0000"/>
                </a:solidFill>
              </a:rPr>
              <a:t>trepidation</a:t>
            </a:r>
          </a:p>
        </p:txBody>
      </p:sp>
      <p:sp>
        <p:nvSpPr>
          <p:cNvPr id="115" name="Shape 115"/>
          <p:cNvSpPr txBox="1">
            <a:spLocks noGrp="1"/>
          </p:cNvSpPr>
          <p:nvPr>
            <p:ph type="body" idx="1"/>
          </p:nvPr>
        </p:nvSpPr>
        <p:spPr>
          <a:xfrm>
            <a:off x="173375" y="936225"/>
            <a:ext cx="8888400" cy="3632700"/>
          </a:xfrm>
          <a:prstGeom prst="rect">
            <a:avLst/>
          </a:prstGeom>
        </p:spPr>
        <p:txBody>
          <a:bodyPr lIns="91425" tIns="91425" rIns="91425" bIns="91425" anchor="t" anchorCtr="0">
            <a:noAutofit/>
          </a:bodyPr>
          <a:lstStyle/>
          <a:p>
            <a:pPr lvl="0" rtl="0">
              <a:lnSpc>
                <a:spcPct val="100000"/>
              </a:lnSpc>
              <a:spcBef>
                <a:spcPts val="0"/>
              </a:spcBef>
              <a:spcAft>
                <a:spcPts val="1000"/>
              </a:spcAft>
              <a:buNone/>
            </a:pPr>
            <a:r>
              <a:rPr lang="en" sz="2400"/>
              <a:t>Fear</a:t>
            </a:r>
          </a:p>
          <a:p>
            <a:pPr lvl="0" rtl="0">
              <a:lnSpc>
                <a:spcPct val="100000"/>
              </a:lnSpc>
              <a:spcBef>
                <a:spcPts val="0"/>
              </a:spcBef>
              <a:spcAft>
                <a:spcPts val="1000"/>
              </a:spcAft>
              <a:buNone/>
            </a:pPr>
            <a:r>
              <a:rPr lang="en" sz="2400"/>
              <a:t>noun</a:t>
            </a:r>
          </a:p>
          <a:p>
            <a:pPr lvl="0" rtl="0">
              <a:lnSpc>
                <a:spcPct val="100000"/>
              </a:lnSpc>
              <a:spcBef>
                <a:spcPts val="0"/>
              </a:spcBef>
              <a:spcAft>
                <a:spcPts val="1000"/>
              </a:spcAft>
              <a:buNone/>
            </a:pPr>
            <a:r>
              <a:rPr lang="en" sz="2400"/>
              <a:t>Sounds like: trap a dachshund</a:t>
            </a:r>
          </a:p>
          <a:p>
            <a:pPr lvl="0" rtl="0">
              <a:lnSpc>
                <a:spcPct val="100000"/>
              </a:lnSpc>
              <a:spcBef>
                <a:spcPts val="0"/>
              </a:spcBef>
              <a:spcAft>
                <a:spcPts val="1000"/>
              </a:spcAft>
              <a:buNone/>
            </a:pPr>
            <a:r>
              <a:rPr lang="en" sz="2400"/>
              <a:t>Picture: Several young boys have trapped a dachshund in a metal cage.  The dog is whining and trembling with fear.</a:t>
            </a:r>
          </a:p>
          <a:p>
            <a:pPr lvl="0" rtl="0">
              <a:lnSpc>
                <a:spcPct val="100000"/>
              </a:lnSpc>
              <a:spcBef>
                <a:spcPts val="0"/>
              </a:spcBef>
              <a:spcAft>
                <a:spcPts val="1000"/>
              </a:spcAft>
              <a:buNone/>
            </a:pPr>
            <a:r>
              <a:rPr lang="en" sz="2400" i="1"/>
              <a:t>Alone in the house at night for the first time, Ed was filled trepidation.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0" dirty="0" smtClean="0">
                <a:latin typeface="Bodoni MT Black" panose="02070A03080606020203" pitchFamily="18" charset="0"/>
              </a:rPr>
              <a:t>4.4</a:t>
            </a:r>
            <a:endParaRPr lang="en-US" sz="8800" dirty="0">
              <a:latin typeface="Bodoni MT Black" panose="02070A03080606020203" pitchFamily="18" charset="0"/>
            </a:endParaRPr>
          </a:p>
        </p:txBody>
      </p:sp>
    </p:spTree>
    <p:extLst>
      <p:ext uri="{BB962C8B-B14F-4D97-AF65-F5344CB8AC3E}">
        <p14:creationId xmlns:p14="http://schemas.microsoft.com/office/powerpoint/2010/main" val="17811730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311700" y="144525"/>
            <a:ext cx="8520600" cy="572700"/>
          </a:xfrm>
          <a:prstGeom prst="rect">
            <a:avLst/>
          </a:prstGeom>
        </p:spPr>
        <p:txBody>
          <a:bodyPr lIns="91425" tIns="91425" rIns="91425" bIns="91425" anchor="t" anchorCtr="0">
            <a:noAutofit/>
          </a:bodyPr>
          <a:lstStyle/>
          <a:p>
            <a:pPr lvl="0" algn="ctr" rtl="0">
              <a:spcBef>
                <a:spcPts val="0"/>
              </a:spcBef>
              <a:buNone/>
            </a:pPr>
            <a:r>
              <a:rPr lang="en" sz="4800" b="1">
                <a:solidFill>
                  <a:srgbClr val="FF0000"/>
                </a:solidFill>
              </a:rPr>
              <a:t>myriad</a:t>
            </a:r>
          </a:p>
        </p:txBody>
      </p:sp>
      <p:sp>
        <p:nvSpPr>
          <p:cNvPr id="121" name="Shape 121"/>
          <p:cNvSpPr txBox="1">
            <a:spLocks noGrp="1"/>
          </p:cNvSpPr>
          <p:nvPr>
            <p:ph type="body" idx="1"/>
          </p:nvPr>
        </p:nvSpPr>
        <p:spPr>
          <a:xfrm>
            <a:off x="173375" y="936225"/>
            <a:ext cx="8888400" cy="3632700"/>
          </a:xfrm>
          <a:prstGeom prst="rect">
            <a:avLst/>
          </a:prstGeom>
        </p:spPr>
        <p:txBody>
          <a:bodyPr lIns="91425" tIns="91425" rIns="91425" bIns="91425" anchor="t" anchorCtr="0">
            <a:noAutofit/>
          </a:bodyPr>
          <a:lstStyle/>
          <a:p>
            <a:pPr lvl="0" rtl="0">
              <a:lnSpc>
                <a:spcPct val="100000"/>
              </a:lnSpc>
              <a:spcBef>
                <a:spcPts val="0"/>
              </a:spcBef>
              <a:spcAft>
                <a:spcPts val="1000"/>
              </a:spcAft>
              <a:buNone/>
            </a:pPr>
            <a:r>
              <a:rPr lang="en" sz="2400"/>
              <a:t>Large number; many</a:t>
            </a:r>
          </a:p>
          <a:p>
            <a:pPr lvl="0" rtl="0">
              <a:lnSpc>
                <a:spcPct val="100000"/>
              </a:lnSpc>
              <a:spcBef>
                <a:spcPts val="0"/>
              </a:spcBef>
              <a:spcAft>
                <a:spcPts val="1000"/>
              </a:spcAft>
              <a:buNone/>
            </a:pPr>
            <a:r>
              <a:rPr lang="en" sz="2400"/>
              <a:t>adj</a:t>
            </a:r>
          </a:p>
          <a:p>
            <a:pPr lvl="0" rtl="0">
              <a:lnSpc>
                <a:spcPct val="100000"/>
              </a:lnSpc>
              <a:spcBef>
                <a:spcPts val="0"/>
              </a:spcBef>
              <a:spcAft>
                <a:spcPts val="1000"/>
              </a:spcAft>
              <a:buNone/>
            </a:pPr>
            <a:r>
              <a:rPr lang="en" sz="2400"/>
              <a:t>Sounds like: Mary had </a:t>
            </a:r>
          </a:p>
          <a:p>
            <a:pPr lvl="0" rtl="0">
              <a:lnSpc>
                <a:spcPct val="100000"/>
              </a:lnSpc>
              <a:spcBef>
                <a:spcPts val="0"/>
              </a:spcBef>
              <a:spcAft>
                <a:spcPts val="1000"/>
              </a:spcAft>
              <a:buNone/>
            </a:pPr>
            <a:r>
              <a:rPr lang="en" sz="2400"/>
              <a:t>Mary had a lamb.  That lamb had babies and those lambs had babies.  Now Mary has many lambs.</a:t>
            </a:r>
          </a:p>
          <a:p>
            <a:pPr lvl="0" rtl="0">
              <a:lnSpc>
                <a:spcPct val="100000"/>
              </a:lnSpc>
              <a:spcBef>
                <a:spcPts val="0"/>
              </a:spcBef>
              <a:spcAft>
                <a:spcPts val="1000"/>
              </a:spcAft>
              <a:buNone/>
            </a:pPr>
            <a:r>
              <a:rPr lang="en" sz="2400" i="1"/>
              <a:t>The myriad of choices in a store can be overwhelming.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311700" y="144525"/>
            <a:ext cx="8520600" cy="572700"/>
          </a:xfrm>
          <a:prstGeom prst="rect">
            <a:avLst/>
          </a:prstGeom>
        </p:spPr>
        <p:txBody>
          <a:bodyPr lIns="91425" tIns="91425" rIns="91425" bIns="91425" anchor="t" anchorCtr="0">
            <a:noAutofit/>
          </a:bodyPr>
          <a:lstStyle/>
          <a:p>
            <a:pPr lvl="0" algn="ctr" rtl="0">
              <a:spcBef>
                <a:spcPts val="0"/>
              </a:spcBef>
              <a:buNone/>
            </a:pPr>
            <a:r>
              <a:rPr lang="en" sz="4800" b="1">
                <a:solidFill>
                  <a:srgbClr val="FF0000"/>
                </a:solidFill>
              </a:rPr>
              <a:t>novelty</a:t>
            </a:r>
          </a:p>
        </p:txBody>
      </p:sp>
      <p:sp>
        <p:nvSpPr>
          <p:cNvPr id="127" name="Shape 127"/>
          <p:cNvSpPr txBox="1">
            <a:spLocks noGrp="1"/>
          </p:cNvSpPr>
          <p:nvPr>
            <p:ph type="body" idx="1"/>
          </p:nvPr>
        </p:nvSpPr>
        <p:spPr>
          <a:xfrm>
            <a:off x="173375" y="936225"/>
            <a:ext cx="8888400" cy="3632700"/>
          </a:xfrm>
          <a:prstGeom prst="rect">
            <a:avLst/>
          </a:prstGeom>
        </p:spPr>
        <p:txBody>
          <a:bodyPr lIns="91425" tIns="91425" rIns="91425" bIns="91425" anchor="t" anchorCtr="0">
            <a:noAutofit/>
          </a:bodyPr>
          <a:lstStyle/>
          <a:p>
            <a:pPr lvl="0" rtl="0">
              <a:lnSpc>
                <a:spcPct val="100000"/>
              </a:lnSpc>
              <a:spcBef>
                <a:spcPts val="0"/>
              </a:spcBef>
              <a:spcAft>
                <a:spcPts val="1000"/>
              </a:spcAft>
              <a:buNone/>
            </a:pPr>
            <a:r>
              <a:rPr lang="en" sz="2400"/>
              <a:t>Something new or unusual</a:t>
            </a:r>
          </a:p>
          <a:p>
            <a:pPr lvl="0" rtl="0">
              <a:lnSpc>
                <a:spcPct val="100000"/>
              </a:lnSpc>
              <a:spcBef>
                <a:spcPts val="0"/>
              </a:spcBef>
              <a:spcAft>
                <a:spcPts val="1000"/>
              </a:spcAft>
              <a:buNone/>
            </a:pPr>
            <a:r>
              <a:rPr lang="en" sz="2400"/>
              <a:t>noun</a:t>
            </a:r>
          </a:p>
          <a:p>
            <a:pPr lvl="0" rtl="0">
              <a:lnSpc>
                <a:spcPct val="100000"/>
              </a:lnSpc>
              <a:spcBef>
                <a:spcPts val="0"/>
              </a:spcBef>
              <a:spcAft>
                <a:spcPts val="1000"/>
              </a:spcAft>
              <a:buNone/>
            </a:pPr>
            <a:r>
              <a:rPr lang="en" sz="2400"/>
              <a:t>Sounds like: novel tea</a:t>
            </a:r>
          </a:p>
          <a:p>
            <a:pPr lvl="0" rtl="0">
              <a:lnSpc>
                <a:spcPct val="100000"/>
              </a:lnSpc>
              <a:spcBef>
                <a:spcPts val="0"/>
              </a:spcBef>
              <a:spcAft>
                <a:spcPts val="1000"/>
              </a:spcAft>
              <a:buNone/>
            </a:pPr>
            <a:r>
              <a:rPr lang="en" sz="2400"/>
              <a:t>Picture: A teacup is holding up the teabag reading it as if it were a novel.</a:t>
            </a:r>
          </a:p>
          <a:p>
            <a:pPr lvl="0" rtl="0">
              <a:lnSpc>
                <a:spcPct val="100000"/>
              </a:lnSpc>
              <a:spcBef>
                <a:spcPts val="0"/>
              </a:spcBef>
              <a:spcAft>
                <a:spcPts val="1000"/>
              </a:spcAft>
              <a:buNone/>
            </a:pPr>
            <a:r>
              <a:rPr lang="en" sz="2400" i="1"/>
              <a:t>The microwave is no longer novel; everyone has one.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311700" y="144525"/>
            <a:ext cx="8520600" cy="572700"/>
          </a:xfrm>
          <a:prstGeom prst="rect">
            <a:avLst/>
          </a:prstGeom>
        </p:spPr>
        <p:txBody>
          <a:bodyPr lIns="91425" tIns="91425" rIns="91425" bIns="91425" anchor="t" anchorCtr="0">
            <a:noAutofit/>
          </a:bodyPr>
          <a:lstStyle/>
          <a:p>
            <a:pPr lvl="0" algn="ctr" rtl="0">
              <a:spcBef>
                <a:spcPts val="0"/>
              </a:spcBef>
              <a:buNone/>
            </a:pPr>
            <a:r>
              <a:rPr lang="en" sz="4800" b="1">
                <a:solidFill>
                  <a:srgbClr val="FF0000"/>
                </a:solidFill>
              </a:rPr>
              <a:t>invert</a:t>
            </a:r>
          </a:p>
        </p:txBody>
      </p:sp>
      <p:sp>
        <p:nvSpPr>
          <p:cNvPr id="133" name="Shape 133"/>
          <p:cNvSpPr txBox="1">
            <a:spLocks noGrp="1"/>
          </p:cNvSpPr>
          <p:nvPr>
            <p:ph type="body" idx="1"/>
          </p:nvPr>
        </p:nvSpPr>
        <p:spPr>
          <a:xfrm>
            <a:off x="199575" y="971125"/>
            <a:ext cx="8888400" cy="3632700"/>
          </a:xfrm>
          <a:prstGeom prst="rect">
            <a:avLst/>
          </a:prstGeom>
        </p:spPr>
        <p:txBody>
          <a:bodyPr lIns="91425" tIns="91425" rIns="91425" bIns="91425" anchor="t" anchorCtr="0">
            <a:noAutofit/>
          </a:bodyPr>
          <a:lstStyle/>
          <a:p>
            <a:pPr lvl="0" rtl="0">
              <a:lnSpc>
                <a:spcPct val="100000"/>
              </a:lnSpc>
              <a:spcBef>
                <a:spcPts val="0"/>
              </a:spcBef>
              <a:spcAft>
                <a:spcPts val="1000"/>
              </a:spcAft>
              <a:buNone/>
            </a:pPr>
            <a:r>
              <a:rPr lang="en" sz="2400"/>
              <a:t>Turn upside down or inside out; reverse position</a:t>
            </a:r>
          </a:p>
          <a:p>
            <a:pPr lvl="0" rtl="0">
              <a:lnSpc>
                <a:spcPct val="100000"/>
              </a:lnSpc>
              <a:spcBef>
                <a:spcPts val="0"/>
              </a:spcBef>
              <a:spcAft>
                <a:spcPts val="1000"/>
              </a:spcAft>
              <a:buNone/>
            </a:pPr>
            <a:r>
              <a:rPr lang="en" sz="2400"/>
              <a:t>verb</a:t>
            </a:r>
          </a:p>
          <a:p>
            <a:pPr lvl="0" rtl="0">
              <a:lnSpc>
                <a:spcPct val="100000"/>
              </a:lnSpc>
              <a:spcBef>
                <a:spcPts val="0"/>
              </a:spcBef>
              <a:spcAft>
                <a:spcPts val="1000"/>
              </a:spcAft>
              <a:buNone/>
            </a:pPr>
            <a:r>
              <a:rPr lang="en" sz="2400"/>
              <a:t>Looks like: invent</a:t>
            </a:r>
          </a:p>
          <a:p>
            <a:pPr lvl="0" rtl="0">
              <a:lnSpc>
                <a:spcPct val="100000"/>
              </a:lnSpc>
              <a:spcBef>
                <a:spcPts val="0"/>
              </a:spcBef>
              <a:spcAft>
                <a:spcPts val="1000"/>
              </a:spcAft>
              <a:buNone/>
            </a:pPr>
            <a:r>
              <a:rPr lang="en" sz="2400"/>
              <a:t>Picture: A scientist named Dr. Bert Invert invented a device that turns inside out socks back the right way. </a:t>
            </a:r>
          </a:p>
          <a:p>
            <a:pPr lvl="0" rtl="0">
              <a:lnSpc>
                <a:spcPct val="100000"/>
              </a:lnSpc>
              <a:spcBef>
                <a:spcPts val="0"/>
              </a:spcBef>
              <a:spcAft>
                <a:spcPts val="1000"/>
              </a:spcAft>
              <a:buNone/>
            </a:pPr>
            <a:r>
              <a:rPr lang="en" sz="2400" i="1"/>
              <a:t>The printer accidentally inverted the image on the poster.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ctrTitle"/>
          </p:nvPr>
        </p:nvSpPr>
        <p:spPr>
          <a:xfrm>
            <a:off x="311708" y="744575"/>
            <a:ext cx="8520600" cy="2052600"/>
          </a:xfrm>
          <a:prstGeom prst="rect">
            <a:avLst/>
          </a:prstGeom>
        </p:spPr>
        <p:txBody>
          <a:bodyPr lIns="91425" tIns="91425" rIns="91425" bIns="91425" anchor="b" anchorCtr="0">
            <a:noAutofit/>
          </a:bodyPr>
          <a:lstStyle/>
          <a:p>
            <a:pPr lvl="0" rtl="0">
              <a:spcBef>
                <a:spcPts val="0"/>
              </a:spcBef>
              <a:buNone/>
            </a:pPr>
            <a:r>
              <a:rPr lang="en" sz="8000" dirty="0">
                <a:latin typeface="Bodoni MT Black" panose="02070A03080606020203" pitchFamily="18" charset="0"/>
              </a:rPr>
              <a:t>Set 5</a:t>
            </a:r>
          </a:p>
        </p:txBody>
      </p:sp>
      <p:sp>
        <p:nvSpPr>
          <p:cNvPr id="139" name="Shape 139"/>
          <p:cNvSpPr txBox="1">
            <a:spLocks noGrp="1"/>
          </p:cNvSpPr>
          <p:nvPr>
            <p:ph type="subTitle" idx="1"/>
          </p:nvPr>
        </p:nvSpPr>
        <p:spPr>
          <a:xfrm>
            <a:off x="311700" y="2834125"/>
            <a:ext cx="8520600" cy="7926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ctrTitle"/>
          </p:nvPr>
        </p:nvSpPr>
        <p:spPr>
          <a:xfrm>
            <a:off x="311708" y="744575"/>
            <a:ext cx="8520600" cy="2052600"/>
          </a:xfrm>
          <a:prstGeom prst="rect">
            <a:avLst/>
          </a:prstGeom>
        </p:spPr>
        <p:txBody>
          <a:bodyPr lIns="91425" tIns="91425" rIns="91425" bIns="91425" anchor="b" anchorCtr="0">
            <a:noAutofit/>
          </a:bodyPr>
          <a:lstStyle/>
          <a:p>
            <a:pPr lvl="0">
              <a:spcBef>
                <a:spcPts val="0"/>
              </a:spcBef>
              <a:buNone/>
            </a:pPr>
            <a:r>
              <a:rPr lang="en" dirty="0">
                <a:latin typeface="Bodoni MT Black" panose="02070A03080606020203" pitchFamily="18" charset="0"/>
              </a:rPr>
              <a:t>Set 4</a:t>
            </a:r>
          </a:p>
        </p:txBody>
      </p:sp>
      <p:sp>
        <p:nvSpPr>
          <p:cNvPr id="61" name="Shape 61"/>
          <p:cNvSpPr txBox="1">
            <a:spLocks noGrp="1"/>
          </p:cNvSpPr>
          <p:nvPr>
            <p:ph type="subTitle" idx="1"/>
          </p:nvPr>
        </p:nvSpPr>
        <p:spPr>
          <a:xfrm>
            <a:off x="311700" y="2834125"/>
            <a:ext cx="8520600" cy="7926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0" dirty="0" smtClean="0">
                <a:latin typeface="Bodoni MT Black" panose="02070A03080606020203" pitchFamily="18" charset="0"/>
              </a:rPr>
              <a:t>5.1</a:t>
            </a:r>
            <a:endParaRPr lang="en-US" sz="8800" dirty="0">
              <a:latin typeface="Bodoni MT Black" panose="02070A03080606020203" pitchFamily="18" charset="0"/>
            </a:endParaRPr>
          </a:p>
        </p:txBody>
      </p:sp>
    </p:spTree>
    <p:extLst>
      <p:ext uri="{BB962C8B-B14F-4D97-AF65-F5344CB8AC3E}">
        <p14:creationId xmlns:p14="http://schemas.microsoft.com/office/powerpoint/2010/main" val="41540149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311700" y="144525"/>
            <a:ext cx="8520600" cy="572700"/>
          </a:xfrm>
          <a:prstGeom prst="rect">
            <a:avLst/>
          </a:prstGeom>
        </p:spPr>
        <p:txBody>
          <a:bodyPr lIns="91425" tIns="91425" rIns="91425" bIns="91425" anchor="t" anchorCtr="0">
            <a:noAutofit/>
          </a:bodyPr>
          <a:lstStyle/>
          <a:p>
            <a:pPr lvl="0" algn="ctr" rtl="0">
              <a:spcBef>
                <a:spcPts val="0"/>
              </a:spcBef>
              <a:buNone/>
            </a:pPr>
            <a:r>
              <a:rPr lang="en" sz="4800" b="1">
                <a:solidFill>
                  <a:srgbClr val="FF0000"/>
                </a:solidFill>
              </a:rPr>
              <a:t>aloof</a:t>
            </a:r>
          </a:p>
        </p:txBody>
      </p:sp>
      <p:sp>
        <p:nvSpPr>
          <p:cNvPr id="145" name="Shape 145"/>
          <p:cNvSpPr txBox="1">
            <a:spLocks noGrp="1"/>
          </p:cNvSpPr>
          <p:nvPr>
            <p:ph type="body" idx="1"/>
          </p:nvPr>
        </p:nvSpPr>
        <p:spPr>
          <a:xfrm>
            <a:off x="173375" y="936225"/>
            <a:ext cx="8888400" cy="3632700"/>
          </a:xfrm>
          <a:prstGeom prst="rect">
            <a:avLst/>
          </a:prstGeom>
        </p:spPr>
        <p:txBody>
          <a:bodyPr lIns="91425" tIns="91425" rIns="91425" bIns="91425" anchor="t" anchorCtr="0">
            <a:noAutofit/>
          </a:bodyPr>
          <a:lstStyle/>
          <a:p>
            <a:pPr lvl="0" rtl="0">
              <a:lnSpc>
                <a:spcPct val="100000"/>
              </a:lnSpc>
              <a:spcBef>
                <a:spcPts val="0"/>
              </a:spcBef>
              <a:spcAft>
                <a:spcPts val="1000"/>
              </a:spcAft>
              <a:buNone/>
            </a:pPr>
            <a:r>
              <a:rPr lang="en" sz="2400"/>
              <a:t>Detached; apart; indifferent</a:t>
            </a:r>
          </a:p>
          <a:p>
            <a:pPr lvl="0" rtl="0">
              <a:lnSpc>
                <a:spcPct val="100000"/>
              </a:lnSpc>
              <a:spcBef>
                <a:spcPts val="0"/>
              </a:spcBef>
              <a:spcAft>
                <a:spcPts val="1000"/>
              </a:spcAft>
              <a:buNone/>
            </a:pPr>
            <a:r>
              <a:rPr lang="en" sz="2400"/>
              <a:t>adj</a:t>
            </a:r>
          </a:p>
          <a:p>
            <a:pPr lvl="0" rtl="0">
              <a:lnSpc>
                <a:spcPct val="100000"/>
              </a:lnSpc>
              <a:spcBef>
                <a:spcPts val="0"/>
              </a:spcBef>
              <a:spcAft>
                <a:spcPts val="1000"/>
              </a:spcAft>
              <a:buNone/>
            </a:pPr>
            <a:r>
              <a:rPr lang="en" sz="2400"/>
              <a:t>Sounds like: a roof</a:t>
            </a:r>
          </a:p>
          <a:p>
            <a:pPr lvl="0" rtl="0">
              <a:lnSpc>
                <a:spcPct val="100000"/>
              </a:lnSpc>
              <a:spcBef>
                <a:spcPts val="0"/>
              </a:spcBef>
              <a:spcAft>
                <a:spcPts val="1000"/>
              </a:spcAft>
              <a:buNone/>
            </a:pPr>
            <a:r>
              <a:rPr lang="en" sz="2400"/>
              <a:t>Picture: a man runs away from his family to the roof of his house.  He completely separated himself from the group.</a:t>
            </a:r>
          </a:p>
          <a:p>
            <a:pPr lvl="0" rtl="0">
              <a:lnSpc>
                <a:spcPct val="100000"/>
              </a:lnSpc>
              <a:spcBef>
                <a:spcPts val="0"/>
              </a:spcBef>
              <a:spcAft>
                <a:spcPts val="1000"/>
              </a:spcAft>
              <a:buNone/>
            </a:pPr>
            <a:r>
              <a:rPr lang="en" sz="2400" i="1"/>
              <a:t>He always sat alone, so people assumed he was aloof.</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311700" y="144525"/>
            <a:ext cx="8520600" cy="572700"/>
          </a:xfrm>
          <a:prstGeom prst="rect">
            <a:avLst/>
          </a:prstGeom>
        </p:spPr>
        <p:txBody>
          <a:bodyPr lIns="91425" tIns="91425" rIns="91425" bIns="91425" anchor="t" anchorCtr="0">
            <a:noAutofit/>
          </a:bodyPr>
          <a:lstStyle/>
          <a:p>
            <a:pPr lvl="0" algn="ctr" rtl="0">
              <a:spcBef>
                <a:spcPts val="0"/>
              </a:spcBef>
              <a:buNone/>
            </a:pPr>
            <a:r>
              <a:rPr lang="en" sz="4800" b="1">
                <a:solidFill>
                  <a:srgbClr val="FF0000"/>
                </a:solidFill>
              </a:rPr>
              <a:t>bolster</a:t>
            </a:r>
          </a:p>
        </p:txBody>
      </p:sp>
      <p:sp>
        <p:nvSpPr>
          <p:cNvPr id="151" name="Shape 151"/>
          <p:cNvSpPr txBox="1">
            <a:spLocks noGrp="1"/>
          </p:cNvSpPr>
          <p:nvPr>
            <p:ph type="body" idx="1"/>
          </p:nvPr>
        </p:nvSpPr>
        <p:spPr>
          <a:xfrm>
            <a:off x="173375" y="936225"/>
            <a:ext cx="8888400" cy="3632700"/>
          </a:xfrm>
          <a:prstGeom prst="rect">
            <a:avLst/>
          </a:prstGeom>
        </p:spPr>
        <p:txBody>
          <a:bodyPr lIns="91425" tIns="91425" rIns="91425" bIns="91425" anchor="t" anchorCtr="0">
            <a:noAutofit/>
          </a:bodyPr>
          <a:lstStyle/>
          <a:p>
            <a:pPr lvl="0" rtl="0">
              <a:lnSpc>
                <a:spcPct val="100000"/>
              </a:lnSpc>
              <a:spcBef>
                <a:spcPts val="0"/>
              </a:spcBef>
              <a:spcAft>
                <a:spcPts val="1000"/>
              </a:spcAft>
              <a:buNone/>
            </a:pPr>
            <a:r>
              <a:rPr lang="en" sz="2400"/>
              <a:t>To support; to reinforce</a:t>
            </a:r>
          </a:p>
          <a:p>
            <a:pPr lvl="0" rtl="0">
              <a:lnSpc>
                <a:spcPct val="100000"/>
              </a:lnSpc>
              <a:spcBef>
                <a:spcPts val="0"/>
              </a:spcBef>
              <a:spcAft>
                <a:spcPts val="1000"/>
              </a:spcAft>
              <a:buNone/>
            </a:pPr>
            <a:r>
              <a:rPr lang="en" sz="2400"/>
              <a:t>verb</a:t>
            </a:r>
          </a:p>
          <a:p>
            <a:pPr lvl="0" rtl="0">
              <a:lnSpc>
                <a:spcPct val="100000"/>
              </a:lnSpc>
              <a:spcBef>
                <a:spcPts val="0"/>
              </a:spcBef>
              <a:spcAft>
                <a:spcPts val="1000"/>
              </a:spcAft>
              <a:buNone/>
            </a:pPr>
            <a:r>
              <a:rPr lang="en" sz="2400"/>
              <a:t>Rhymes with: bowl stir</a:t>
            </a:r>
          </a:p>
          <a:p>
            <a:pPr lvl="0" rtl="0">
              <a:lnSpc>
                <a:spcPct val="100000"/>
              </a:lnSpc>
              <a:spcBef>
                <a:spcPts val="0"/>
              </a:spcBef>
              <a:spcAft>
                <a:spcPts val="1000"/>
              </a:spcAft>
              <a:buNone/>
            </a:pPr>
            <a:r>
              <a:rPr lang="en" sz="2400"/>
              <a:t>Picture: A mixing bowl is cheering on the wood spoon “come on spoon!  Stir that batter!”</a:t>
            </a:r>
          </a:p>
          <a:p>
            <a:pPr lvl="0" rtl="0">
              <a:lnSpc>
                <a:spcPct val="100000"/>
              </a:lnSpc>
              <a:spcBef>
                <a:spcPts val="0"/>
              </a:spcBef>
              <a:spcAft>
                <a:spcPts val="1000"/>
              </a:spcAft>
              <a:buNone/>
            </a:pPr>
            <a:r>
              <a:rPr lang="en" sz="2400" i="1"/>
              <a:t>Nancy’s goal of a scholarship was bolstered by an unexpected A in Biology.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311700" y="144525"/>
            <a:ext cx="8520600" cy="572700"/>
          </a:xfrm>
          <a:prstGeom prst="rect">
            <a:avLst/>
          </a:prstGeom>
        </p:spPr>
        <p:txBody>
          <a:bodyPr lIns="91425" tIns="91425" rIns="91425" bIns="91425" anchor="t" anchorCtr="0">
            <a:noAutofit/>
          </a:bodyPr>
          <a:lstStyle/>
          <a:p>
            <a:pPr lvl="0" algn="ctr" rtl="0">
              <a:spcBef>
                <a:spcPts val="0"/>
              </a:spcBef>
              <a:buNone/>
            </a:pPr>
            <a:r>
              <a:rPr lang="en" sz="4800" b="1">
                <a:solidFill>
                  <a:srgbClr val="FF0000"/>
                </a:solidFill>
              </a:rPr>
              <a:t>concise</a:t>
            </a:r>
          </a:p>
        </p:txBody>
      </p:sp>
      <p:sp>
        <p:nvSpPr>
          <p:cNvPr id="157" name="Shape 157"/>
          <p:cNvSpPr txBox="1">
            <a:spLocks noGrp="1"/>
          </p:cNvSpPr>
          <p:nvPr>
            <p:ph type="body" idx="1"/>
          </p:nvPr>
        </p:nvSpPr>
        <p:spPr>
          <a:xfrm>
            <a:off x="173375" y="936225"/>
            <a:ext cx="8888400" cy="3632700"/>
          </a:xfrm>
          <a:prstGeom prst="rect">
            <a:avLst/>
          </a:prstGeom>
        </p:spPr>
        <p:txBody>
          <a:bodyPr lIns="91425" tIns="91425" rIns="91425" bIns="91425" anchor="t" anchorCtr="0">
            <a:noAutofit/>
          </a:bodyPr>
          <a:lstStyle/>
          <a:p>
            <a:pPr lvl="0" rtl="0">
              <a:lnSpc>
                <a:spcPct val="100000"/>
              </a:lnSpc>
              <a:spcBef>
                <a:spcPts val="0"/>
              </a:spcBef>
              <a:spcAft>
                <a:spcPts val="1000"/>
              </a:spcAft>
              <a:buNone/>
            </a:pPr>
            <a:r>
              <a:rPr lang="en" sz="2400"/>
              <a:t>Short and to the point; terse</a:t>
            </a:r>
          </a:p>
          <a:p>
            <a:pPr lvl="0" rtl="0">
              <a:lnSpc>
                <a:spcPct val="100000"/>
              </a:lnSpc>
              <a:spcBef>
                <a:spcPts val="0"/>
              </a:spcBef>
              <a:spcAft>
                <a:spcPts val="1000"/>
              </a:spcAft>
              <a:buNone/>
            </a:pPr>
            <a:r>
              <a:rPr lang="en" sz="2400"/>
              <a:t>adj</a:t>
            </a:r>
          </a:p>
          <a:p>
            <a:pPr lvl="0" rtl="0">
              <a:lnSpc>
                <a:spcPct val="100000"/>
              </a:lnSpc>
              <a:spcBef>
                <a:spcPts val="0"/>
              </a:spcBef>
              <a:spcAft>
                <a:spcPts val="1000"/>
              </a:spcAft>
              <a:buNone/>
            </a:pPr>
            <a:r>
              <a:rPr lang="en" sz="2400"/>
              <a:t>Rhymes with: Kohn’s ice</a:t>
            </a:r>
          </a:p>
          <a:p>
            <a:pPr lvl="0" rtl="0">
              <a:lnSpc>
                <a:spcPct val="100000"/>
              </a:lnSpc>
              <a:spcBef>
                <a:spcPts val="0"/>
              </a:spcBef>
              <a:spcAft>
                <a:spcPts val="1000"/>
              </a:spcAft>
              <a:buNone/>
            </a:pPr>
            <a:r>
              <a:rPr lang="en" sz="2400"/>
              <a:t>Picture:A company called Kahn’s Ice sells and delivers blocks of ice.  Their slogan is “Cold.”</a:t>
            </a:r>
          </a:p>
          <a:p>
            <a:pPr lvl="0" rtl="0">
              <a:lnSpc>
                <a:spcPct val="100000"/>
              </a:lnSpc>
              <a:spcBef>
                <a:spcPts val="0"/>
              </a:spcBef>
              <a:spcAft>
                <a:spcPts val="1000"/>
              </a:spcAft>
              <a:buNone/>
            </a:pPr>
            <a:r>
              <a:rPr lang="en" sz="2400" i="1"/>
              <a:t>Phil read the concise note from his wife: “Leave. Now.”</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0" dirty="0" smtClean="0">
                <a:latin typeface="Bodoni MT Black" panose="02070A03080606020203" pitchFamily="18" charset="0"/>
              </a:rPr>
              <a:t>5.2</a:t>
            </a:r>
            <a:endParaRPr lang="en-US" sz="8800" dirty="0">
              <a:latin typeface="Bodoni MT Black" panose="02070A03080606020203" pitchFamily="18" charset="0"/>
            </a:endParaRPr>
          </a:p>
        </p:txBody>
      </p:sp>
    </p:spTree>
    <p:extLst>
      <p:ext uri="{BB962C8B-B14F-4D97-AF65-F5344CB8AC3E}">
        <p14:creationId xmlns:p14="http://schemas.microsoft.com/office/powerpoint/2010/main" val="18251577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311700" y="144525"/>
            <a:ext cx="8520600" cy="572700"/>
          </a:xfrm>
          <a:prstGeom prst="rect">
            <a:avLst/>
          </a:prstGeom>
        </p:spPr>
        <p:txBody>
          <a:bodyPr lIns="91425" tIns="91425" rIns="91425" bIns="91425" anchor="t" anchorCtr="0">
            <a:noAutofit/>
          </a:bodyPr>
          <a:lstStyle/>
          <a:p>
            <a:pPr lvl="0" algn="ctr" rtl="0">
              <a:spcBef>
                <a:spcPts val="0"/>
              </a:spcBef>
              <a:buNone/>
            </a:pPr>
            <a:r>
              <a:rPr lang="en" sz="4800" b="1">
                <a:solidFill>
                  <a:srgbClr val="FF0000"/>
                </a:solidFill>
              </a:rPr>
              <a:t>Embellish</a:t>
            </a:r>
          </a:p>
        </p:txBody>
      </p:sp>
      <p:sp>
        <p:nvSpPr>
          <p:cNvPr id="163" name="Shape 163"/>
          <p:cNvSpPr txBox="1">
            <a:spLocks noGrp="1"/>
          </p:cNvSpPr>
          <p:nvPr>
            <p:ph type="body" idx="1"/>
          </p:nvPr>
        </p:nvSpPr>
        <p:spPr>
          <a:xfrm>
            <a:off x="173375" y="936225"/>
            <a:ext cx="8888400" cy="3632700"/>
          </a:xfrm>
          <a:prstGeom prst="rect">
            <a:avLst/>
          </a:prstGeom>
        </p:spPr>
        <p:txBody>
          <a:bodyPr lIns="91425" tIns="91425" rIns="91425" bIns="91425" anchor="t" anchorCtr="0">
            <a:noAutofit/>
          </a:bodyPr>
          <a:lstStyle/>
          <a:p>
            <a:pPr lvl="0" rtl="0">
              <a:lnSpc>
                <a:spcPct val="100000"/>
              </a:lnSpc>
              <a:spcBef>
                <a:spcPts val="0"/>
              </a:spcBef>
              <a:spcAft>
                <a:spcPts val="1000"/>
              </a:spcAft>
              <a:buNone/>
            </a:pPr>
            <a:r>
              <a:rPr lang="en" sz="2400"/>
              <a:t>To make more beautiful; decorate; adorn</a:t>
            </a:r>
          </a:p>
          <a:p>
            <a:pPr lvl="0" rtl="0">
              <a:lnSpc>
                <a:spcPct val="100000"/>
              </a:lnSpc>
              <a:spcBef>
                <a:spcPts val="0"/>
              </a:spcBef>
              <a:spcAft>
                <a:spcPts val="1000"/>
              </a:spcAft>
              <a:buNone/>
            </a:pPr>
            <a:r>
              <a:rPr lang="en" sz="2400"/>
              <a:t>verb</a:t>
            </a:r>
          </a:p>
          <a:p>
            <a:pPr lvl="0" rtl="0">
              <a:lnSpc>
                <a:spcPct val="100000"/>
              </a:lnSpc>
              <a:spcBef>
                <a:spcPts val="0"/>
              </a:spcBef>
              <a:spcAft>
                <a:spcPts val="1000"/>
              </a:spcAft>
              <a:buNone/>
            </a:pPr>
            <a:r>
              <a:rPr lang="en" sz="2400"/>
              <a:t>Sounds like: M bell fish</a:t>
            </a:r>
          </a:p>
          <a:p>
            <a:pPr lvl="0" rtl="0">
              <a:lnSpc>
                <a:spcPct val="100000"/>
              </a:lnSpc>
              <a:spcBef>
                <a:spcPts val="0"/>
              </a:spcBef>
              <a:spcAft>
                <a:spcPts val="1000"/>
              </a:spcAft>
              <a:buNone/>
            </a:pPr>
            <a:r>
              <a:rPr lang="en" sz="2400"/>
              <a:t>Picture: A girl decorates her goldfish Mabel by tying a bell with the letter “M” on it to its tail.  </a:t>
            </a:r>
          </a:p>
          <a:p>
            <a:pPr lvl="0" rtl="0">
              <a:lnSpc>
                <a:spcPct val="100000"/>
              </a:lnSpc>
              <a:spcBef>
                <a:spcPts val="0"/>
              </a:spcBef>
              <a:spcAft>
                <a:spcPts val="1000"/>
              </a:spcAft>
              <a:buNone/>
            </a:pPr>
            <a:r>
              <a:rPr lang="en" sz="2400" i="1"/>
              <a:t>Their home was plain and simple, but they embellished it with handmade crafts.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311700" y="144525"/>
            <a:ext cx="8520600" cy="572700"/>
          </a:xfrm>
          <a:prstGeom prst="rect">
            <a:avLst/>
          </a:prstGeom>
        </p:spPr>
        <p:txBody>
          <a:bodyPr lIns="91425" tIns="91425" rIns="91425" bIns="91425" anchor="t" anchorCtr="0">
            <a:noAutofit/>
          </a:bodyPr>
          <a:lstStyle/>
          <a:p>
            <a:pPr lvl="0" algn="ctr" rtl="0">
              <a:spcBef>
                <a:spcPts val="0"/>
              </a:spcBef>
              <a:buNone/>
            </a:pPr>
            <a:r>
              <a:rPr lang="en" sz="4800" b="1">
                <a:solidFill>
                  <a:srgbClr val="FF0000"/>
                </a:solidFill>
              </a:rPr>
              <a:t>lament</a:t>
            </a:r>
          </a:p>
        </p:txBody>
      </p:sp>
      <p:sp>
        <p:nvSpPr>
          <p:cNvPr id="169" name="Shape 169"/>
          <p:cNvSpPr txBox="1">
            <a:spLocks noGrp="1"/>
          </p:cNvSpPr>
          <p:nvPr>
            <p:ph type="body" idx="1"/>
          </p:nvPr>
        </p:nvSpPr>
        <p:spPr>
          <a:xfrm>
            <a:off x="173375" y="936225"/>
            <a:ext cx="8888400" cy="4048800"/>
          </a:xfrm>
          <a:prstGeom prst="rect">
            <a:avLst/>
          </a:prstGeom>
        </p:spPr>
        <p:txBody>
          <a:bodyPr lIns="91425" tIns="91425" rIns="91425" bIns="91425" anchor="t" anchorCtr="0">
            <a:noAutofit/>
          </a:bodyPr>
          <a:lstStyle/>
          <a:p>
            <a:pPr lvl="0" rtl="0">
              <a:lnSpc>
                <a:spcPct val="100000"/>
              </a:lnSpc>
              <a:spcBef>
                <a:spcPts val="0"/>
              </a:spcBef>
              <a:spcAft>
                <a:spcPts val="1000"/>
              </a:spcAft>
              <a:buNone/>
            </a:pPr>
            <a:r>
              <a:rPr lang="en" sz="2400"/>
              <a:t>Express sorrow; complain</a:t>
            </a:r>
          </a:p>
          <a:p>
            <a:pPr lvl="0" rtl="0">
              <a:lnSpc>
                <a:spcPct val="100000"/>
              </a:lnSpc>
              <a:spcBef>
                <a:spcPts val="0"/>
              </a:spcBef>
              <a:spcAft>
                <a:spcPts val="1000"/>
              </a:spcAft>
              <a:buNone/>
            </a:pPr>
            <a:r>
              <a:rPr lang="en" sz="2400"/>
              <a:t>verb</a:t>
            </a:r>
          </a:p>
          <a:p>
            <a:pPr lvl="0" rtl="0">
              <a:lnSpc>
                <a:spcPct val="100000"/>
              </a:lnSpc>
              <a:spcBef>
                <a:spcPts val="0"/>
              </a:spcBef>
              <a:spcAft>
                <a:spcPts val="1000"/>
              </a:spcAft>
              <a:buNone/>
            </a:pPr>
            <a:r>
              <a:rPr lang="en" sz="2400"/>
              <a:t>Sounds like: lamb mint </a:t>
            </a:r>
          </a:p>
          <a:p>
            <a:pPr lvl="0" rtl="0">
              <a:lnSpc>
                <a:spcPct val="100000"/>
              </a:lnSpc>
              <a:spcBef>
                <a:spcPts val="0"/>
              </a:spcBef>
              <a:spcAft>
                <a:spcPts val="1000"/>
              </a:spcAft>
              <a:buNone/>
            </a:pPr>
            <a:r>
              <a:rPr lang="en" sz="2400"/>
              <a:t>Picture: A fancy restaurant serves “Lamb with Mint.” A sheep walked into the restaurant ordered the lamb and cried when he recognized his missing brother.</a:t>
            </a:r>
          </a:p>
          <a:p>
            <a:pPr lvl="0" rtl="0">
              <a:lnSpc>
                <a:spcPct val="100000"/>
              </a:lnSpc>
              <a:spcBef>
                <a:spcPts val="0"/>
              </a:spcBef>
              <a:spcAft>
                <a:spcPts val="1000"/>
              </a:spcAft>
              <a:buNone/>
            </a:pPr>
            <a:r>
              <a:rPr lang="en" sz="2400" i="1"/>
              <a:t>The embarrassing incident at the salad bar was simply a lamentable mistake.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xfrm>
            <a:off x="311700" y="0"/>
            <a:ext cx="8520600" cy="572700"/>
          </a:xfrm>
          <a:prstGeom prst="rect">
            <a:avLst/>
          </a:prstGeom>
        </p:spPr>
        <p:txBody>
          <a:bodyPr lIns="91425" tIns="91425" rIns="91425" bIns="91425" anchor="t" anchorCtr="0">
            <a:noAutofit/>
          </a:bodyPr>
          <a:lstStyle/>
          <a:p>
            <a:pPr lvl="0" algn="ctr" rtl="0">
              <a:spcBef>
                <a:spcPts val="0"/>
              </a:spcBef>
              <a:buNone/>
            </a:pPr>
            <a:r>
              <a:rPr lang="en" sz="4800" b="1">
                <a:solidFill>
                  <a:srgbClr val="FF0000"/>
                </a:solidFill>
              </a:rPr>
              <a:t>relevancy</a:t>
            </a:r>
          </a:p>
        </p:txBody>
      </p:sp>
      <p:sp>
        <p:nvSpPr>
          <p:cNvPr id="175" name="Shape 175"/>
          <p:cNvSpPr txBox="1">
            <a:spLocks noGrp="1"/>
          </p:cNvSpPr>
          <p:nvPr>
            <p:ph type="body" idx="1"/>
          </p:nvPr>
        </p:nvSpPr>
        <p:spPr>
          <a:xfrm>
            <a:off x="173375" y="642950"/>
            <a:ext cx="8888400" cy="3926100"/>
          </a:xfrm>
          <a:prstGeom prst="rect">
            <a:avLst/>
          </a:prstGeom>
        </p:spPr>
        <p:txBody>
          <a:bodyPr lIns="91425" tIns="91425" rIns="91425" bIns="91425" anchor="t" anchorCtr="0">
            <a:noAutofit/>
          </a:bodyPr>
          <a:lstStyle/>
          <a:p>
            <a:pPr lvl="0" rtl="0">
              <a:lnSpc>
                <a:spcPct val="100000"/>
              </a:lnSpc>
              <a:spcBef>
                <a:spcPts val="0"/>
              </a:spcBef>
              <a:spcAft>
                <a:spcPts val="1000"/>
              </a:spcAft>
              <a:buNone/>
            </a:pPr>
            <a:r>
              <a:rPr lang="en" sz="2400"/>
              <a:t>Having a clear relationship to the matter at hand; on topic</a:t>
            </a:r>
          </a:p>
          <a:p>
            <a:pPr lvl="0" rtl="0">
              <a:lnSpc>
                <a:spcPct val="100000"/>
              </a:lnSpc>
              <a:spcBef>
                <a:spcPts val="0"/>
              </a:spcBef>
              <a:spcAft>
                <a:spcPts val="1000"/>
              </a:spcAft>
              <a:buNone/>
            </a:pPr>
            <a:r>
              <a:rPr lang="en" sz="2400"/>
              <a:t>noun</a:t>
            </a:r>
          </a:p>
          <a:p>
            <a:pPr lvl="0" rtl="0">
              <a:lnSpc>
                <a:spcPct val="100000"/>
              </a:lnSpc>
              <a:spcBef>
                <a:spcPts val="0"/>
              </a:spcBef>
              <a:spcAft>
                <a:spcPts val="1000"/>
              </a:spcAft>
              <a:buNone/>
            </a:pPr>
            <a:r>
              <a:rPr lang="en" sz="2400"/>
              <a:t>Sounds like: really fancy</a:t>
            </a:r>
          </a:p>
          <a:p>
            <a:pPr lvl="0" rtl="0">
              <a:lnSpc>
                <a:spcPct val="100000"/>
              </a:lnSpc>
              <a:spcBef>
                <a:spcPts val="0"/>
              </a:spcBef>
              <a:spcAft>
                <a:spcPts val="1000"/>
              </a:spcAft>
              <a:buNone/>
            </a:pPr>
            <a:r>
              <a:rPr lang="en" sz="2400"/>
              <a:t>Picture: A teacher is giving a lecture on the planet Neptune.  He mentions the man who discovered the planet.  A student raises his hand to comment that the man was really rich and lived in a really fancy house with really fancy furniture.  The teacher says “that is not relevant.”</a:t>
            </a:r>
          </a:p>
          <a:p>
            <a:pPr lvl="0" rtl="0">
              <a:lnSpc>
                <a:spcPct val="100000"/>
              </a:lnSpc>
              <a:spcBef>
                <a:spcPts val="0"/>
              </a:spcBef>
              <a:spcAft>
                <a:spcPts val="1000"/>
              </a:spcAft>
              <a:buNone/>
            </a:pPr>
            <a:r>
              <a:rPr lang="en" sz="2400" i="1"/>
              <a:t>A newspaper headline should have a clear relvancy to the article that follows it.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0" dirty="0" smtClean="0">
                <a:latin typeface="Bodoni MT Black" panose="02070A03080606020203" pitchFamily="18" charset="0"/>
              </a:rPr>
              <a:t>5.3</a:t>
            </a:r>
            <a:endParaRPr lang="en-US" sz="8800" dirty="0">
              <a:latin typeface="Bodoni MT Black" panose="02070A03080606020203" pitchFamily="18" charset="0"/>
            </a:endParaRPr>
          </a:p>
        </p:txBody>
      </p:sp>
    </p:spTree>
    <p:extLst>
      <p:ext uri="{BB962C8B-B14F-4D97-AF65-F5344CB8AC3E}">
        <p14:creationId xmlns:p14="http://schemas.microsoft.com/office/powerpoint/2010/main" val="32867173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Shape 180"/>
          <p:cNvSpPr txBox="1">
            <a:spLocks noGrp="1"/>
          </p:cNvSpPr>
          <p:nvPr>
            <p:ph type="title"/>
          </p:nvPr>
        </p:nvSpPr>
        <p:spPr>
          <a:xfrm>
            <a:off x="311700" y="144525"/>
            <a:ext cx="8520600" cy="572700"/>
          </a:xfrm>
          <a:prstGeom prst="rect">
            <a:avLst/>
          </a:prstGeom>
        </p:spPr>
        <p:txBody>
          <a:bodyPr lIns="91425" tIns="91425" rIns="91425" bIns="91425" anchor="t" anchorCtr="0">
            <a:noAutofit/>
          </a:bodyPr>
          <a:lstStyle/>
          <a:p>
            <a:pPr lvl="0" algn="ctr" rtl="0">
              <a:spcBef>
                <a:spcPts val="0"/>
              </a:spcBef>
              <a:buNone/>
            </a:pPr>
            <a:r>
              <a:rPr lang="en" sz="4800" b="1">
                <a:solidFill>
                  <a:srgbClr val="FF0000"/>
                </a:solidFill>
              </a:rPr>
              <a:t>irony</a:t>
            </a:r>
          </a:p>
        </p:txBody>
      </p:sp>
      <p:sp>
        <p:nvSpPr>
          <p:cNvPr id="181" name="Shape 181"/>
          <p:cNvSpPr txBox="1">
            <a:spLocks noGrp="1"/>
          </p:cNvSpPr>
          <p:nvPr>
            <p:ph type="body" idx="1"/>
          </p:nvPr>
        </p:nvSpPr>
        <p:spPr>
          <a:xfrm>
            <a:off x="173375" y="936225"/>
            <a:ext cx="8888400" cy="3632700"/>
          </a:xfrm>
          <a:prstGeom prst="rect">
            <a:avLst/>
          </a:prstGeom>
        </p:spPr>
        <p:txBody>
          <a:bodyPr lIns="91425" tIns="91425" rIns="91425" bIns="91425" anchor="t" anchorCtr="0">
            <a:noAutofit/>
          </a:bodyPr>
          <a:lstStyle/>
          <a:p>
            <a:pPr lvl="0" rtl="0">
              <a:lnSpc>
                <a:spcPct val="100000"/>
              </a:lnSpc>
              <a:spcBef>
                <a:spcPts val="0"/>
              </a:spcBef>
              <a:spcAft>
                <a:spcPts val="1000"/>
              </a:spcAft>
              <a:buNone/>
            </a:pPr>
            <a:r>
              <a:rPr lang="en" sz="2400"/>
              <a:t>An unexpected outcome, or the use of a word that is the opposite of its literal meaning</a:t>
            </a:r>
          </a:p>
          <a:p>
            <a:pPr lvl="0" rtl="0">
              <a:lnSpc>
                <a:spcPct val="100000"/>
              </a:lnSpc>
              <a:spcBef>
                <a:spcPts val="0"/>
              </a:spcBef>
              <a:spcAft>
                <a:spcPts val="1000"/>
              </a:spcAft>
              <a:buNone/>
            </a:pPr>
            <a:r>
              <a:rPr lang="en" sz="2400"/>
              <a:t>noun</a:t>
            </a:r>
          </a:p>
          <a:p>
            <a:pPr lvl="0" rtl="0">
              <a:lnSpc>
                <a:spcPct val="100000"/>
              </a:lnSpc>
              <a:spcBef>
                <a:spcPts val="0"/>
              </a:spcBef>
              <a:spcAft>
                <a:spcPts val="1000"/>
              </a:spcAft>
              <a:buNone/>
            </a:pPr>
            <a:r>
              <a:rPr lang="en" sz="2400"/>
              <a:t>Sounds like: iron knee</a:t>
            </a:r>
          </a:p>
          <a:p>
            <a:pPr lvl="0" rtl="0">
              <a:lnSpc>
                <a:spcPct val="100000"/>
              </a:lnSpc>
              <a:spcBef>
                <a:spcPts val="0"/>
              </a:spcBef>
              <a:spcAft>
                <a:spcPts val="1000"/>
              </a:spcAft>
              <a:buNone/>
            </a:pPr>
            <a:r>
              <a:rPr lang="en" sz="2400"/>
              <a:t>Picture: A basketball player wished for strong knees like iron.  Instead he got irons on his knees.</a:t>
            </a:r>
          </a:p>
          <a:p>
            <a:pPr lvl="0" rtl="0">
              <a:lnSpc>
                <a:spcPct val="100000"/>
              </a:lnSpc>
              <a:spcBef>
                <a:spcPts val="0"/>
              </a:spcBef>
              <a:spcAft>
                <a:spcPts val="1000"/>
              </a:spcAft>
              <a:buNone/>
            </a:pPr>
            <a:r>
              <a:rPr lang="en" sz="2400" i="1"/>
              <a:t>It’s ironic that he tripped on a crutch and broke his leg.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0" dirty="0" smtClean="0">
                <a:latin typeface="Bodoni MT Black" panose="02070A03080606020203" pitchFamily="18" charset="0"/>
              </a:rPr>
              <a:t>4.1</a:t>
            </a:r>
            <a:endParaRPr lang="en-US" sz="8800" dirty="0">
              <a:latin typeface="Bodoni MT Black" panose="02070A03080606020203" pitchFamily="18" charset="0"/>
            </a:endParaRPr>
          </a:p>
        </p:txBody>
      </p:sp>
    </p:spTree>
    <p:extLst>
      <p:ext uri="{BB962C8B-B14F-4D97-AF65-F5344CB8AC3E}">
        <p14:creationId xmlns:p14="http://schemas.microsoft.com/office/powerpoint/2010/main" val="7092786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a:spLocks noGrp="1"/>
          </p:cNvSpPr>
          <p:nvPr>
            <p:ph type="title"/>
          </p:nvPr>
        </p:nvSpPr>
        <p:spPr>
          <a:xfrm>
            <a:off x="311700" y="144525"/>
            <a:ext cx="8520600" cy="572700"/>
          </a:xfrm>
          <a:prstGeom prst="rect">
            <a:avLst/>
          </a:prstGeom>
        </p:spPr>
        <p:txBody>
          <a:bodyPr lIns="91425" tIns="91425" rIns="91425" bIns="91425" anchor="t" anchorCtr="0">
            <a:noAutofit/>
          </a:bodyPr>
          <a:lstStyle/>
          <a:p>
            <a:pPr lvl="0" algn="ctr" rtl="0">
              <a:spcBef>
                <a:spcPts val="0"/>
              </a:spcBef>
              <a:buNone/>
            </a:pPr>
            <a:r>
              <a:rPr lang="en" sz="4800" b="1">
                <a:solidFill>
                  <a:srgbClr val="FF0000"/>
                </a:solidFill>
              </a:rPr>
              <a:t>incorrigible</a:t>
            </a:r>
          </a:p>
        </p:txBody>
      </p:sp>
      <p:sp>
        <p:nvSpPr>
          <p:cNvPr id="187" name="Shape 187"/>
          <p:cNvSpPr txBox="1">
            <a:spLocks noGrp="1"/>
          </p:cNvSpPr>
          <p:nvPr>
            <p:ph type="body" idx="1"/>
          </p:nvPr>
        </p:nvSpPr>
        <p:spPr>
          <a:xfrm>
            <a:off x="173375" y="936225"/>
            <a:ext cx="8888400" cy="3632700"/>
          </a:xfrm>
          <a:prstGeom prst="rect">
            <a:avLst/>
          </a:prstGeom>
        </p:spPr>
        <p:txBody>
          <a:bodyPr lIns="91425" tIns="91425" rIns="91425" bIns="91425" anchor="t" anchorCtr="0">
            <a:noAutofit/>
          </a:bodyPr>
          <a:lstStyle/>
          <a:p>
            <a:pPr lvl="0" rtl="0">
              <a:lnSpc>
                <a:spcPct val="100000"/>
              </a:lnSpc>
              <a:spcBef>
                <a:spcPts val="0"/>
              </a:spcBef>
              <a:spcAft>
                <a:spcPts val="1000"/>
              </a:spcAft>
              <a:buNone/>
            </a:pPr>
            <a:r>
              <a:rPr lang="en" sz="2400"/>
              <a:t>Impossible to correct, control, or discipline</a:t>
            </a:r>
          </a:p>
          <a:p>
            <a:pPr lvl="0" rtl="0">
              <a:lnSpc>
                <a:spcPct val="100000"/>
              </a:lnSpc>
              <a:spcBef>
                <a:spcPts val="0"/>
              </a:spcBef>
              <a:spcAft>
                <a:spcPts val="1000"/>
              </a:spcAft>
              <a:buNone/>
            </a:pPr>
            <a:r>
              <a:rPr lang="en" sz="2400"/>
              <a:t>adj</a:t>
            </a:r>
          </a:p>
          <a:p>
            <a:pPr lvl="0" rtl="0">
              <a:lnSpc>
                <a:spcPct val="100000"/>
              </a:lnSpc>
              <a:spcBef>
                <a:spcPts val="0"/>
              </a:spcBef>
              <a:spcAft>
                <a:spcPts val="1000"/>
              </a:spcAft>
              <a:buNone/>
            </a:pPr>
            <a:r>
              <a:rPr lang="en" sz="2400"/>
              <a:t>Sounds like: in car itch a bull  </a:t>
            </a:r>
          </a:p>
          <a:p>
            <a:pPr lvl="0" rtl="0">
              <a:lnSpc>
                <a:spcPct val="100000"/>
              </a:lnSpc>
              <a:spcBef>
                <a:spcPts val="0"/>
              </a:spcBef>
              <a:spcAft>
                <a:spcPts val="1000"/>
              </a:spcAft>
              <a:buNone/>
            </a:pPr>
            <a:r>
              <a:rPr lang="en" sz="2400"/>
              <a:t>Picture: A bull family is out driving when one of the kids puts a flea under their dad’s seat. As the father squirms around from the itch, the mother yells, “You are absolutely incorrigible!”</a:t>
            </a:r>
          </a:p>
          <a:p>
            <a:pPr lvl="0" rtl="0">
              <a:lnSpc>
                <a:spcPct val="100000"/>
              </a:lnSpc>
              <a:spcBef>
                <a:spcPts val="0"/>
              </a:spcBef>
              <a:spcAft>
                <a:spcPts val="1000"/>
              </a:spcAft>
              <a:buNone/>
            </a:pPr>
            <a:r>
              <a:rPr lang="en" sz="2400" i="1"/>
              <a:t>Those prisoners deemed incorrigible are often separated from the others.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311700" y="144525"/>
            <a:ext cx="8520600" cy="572700"/>
          </a:xfrm>
          <a:prstGeom prst="rect">
            <a:avLst/>
          </a:prstGeom>
        </p:spPr>
        <p:txBody>
          <a:bodyPr lIns="91425" tIns="91425" rIns="91425" bIns="91425" anchor="t" anchorCtr="0">
            <a:noAutofit/>
          </a:bodyPr>
          <a:lstStyle/>
          <a:p>
            <a:pPr lvl="0" algn="ctr" rtl="0">
              <a:spcBef>
                <a:spcPts val="0"/>
              </a:spcBef>
              <a:buNone/>
            </a:pPr>
            <a:r>
              <a:rPr lang="en" sz="4800" b="1">
                <a:solidFill>
                  <a:srgbClr val="FF0000"/>
                </a:solidFill>
              </a:rPr>
              <a:t>misconstrue</a:t>
            </a:r>
          </a:p>
        </p:txBody>
      </p:sp>
      <p:sp>
        <p:nvSpPr>
          <p:cNvPr id="193" name="Shape 193"/>
          <p:cNvSpPr txBox="1">
            <a:spLocks noGrp="1"/>
          </p:cNvSpPr>
          <p:nvPr>
            <p:ph type="body" idx="1"/>
          </p:nvPr>
        </p:nvSpPr>
        <p:spPr>
          <a:xfrm>
            <a:off x="173375" y="936225"/>
            <a:ext cx="8888400" cy="3632700"/>
          </a:xfrm>
          <a:prstGeom prst="rect">
            <a:avLst/>
          </a:prstGeom>
        </p:spPr>
        <p:txBody>
          <a:bodyPr lIns="91425" tIns="91425" rIns="91425" bIns="91425" anchor="t" anchorCtr="0">
            <a:noAutofit/>
          </a:bodyPr>
          <a:lstStyle/>
          <a:p>
            <a:pPr lvl="0" rtl="0">
              <a:lnSpc>
                <a:spcPct val="100000"/>
              </a:lnSpc>
              <a:spcBef>
                <a:spcPts val="0"/>
              </a:spcBef>
              <a:spcAft>
                <a:spcPts val="1000"/>
              </a:spcAft>
              <a:buNone/>
            </a:pPr>
            <a:r>
              <a:rPr lang="en" sz="2400"/>
              <a:t>Misunderstand; interpret incorrectly</a:t>
            </a:r>
          </a:p>
          <a:p>
            <a:pPr lvl="0" rtl="0">
              <a:lnSpc>
                <a:spcPct val="100000"/>
              </a:lnSpc>
              <a:spcBef>
                <a:spcPts val="0"/>
              </a:spcBef>
              <a:spcAft>
                <a:spcPts val="1000"/>
              </a:spcAft>
              <a:buNone/>
            </a:pPr>
            <a:r>
              <a:rPr lang="en" sz="2400"/>
              <a:t>verb</a:t>
            </a:r>
          </a:p>
          <a:p>
            <a:pPr lvl="0" rtl="0">
              <a:lnSpc>
                <a:spcPct val="100000"/>
              </a:lnSpc>
              <a:spcBef>
                <a:spcPts val="0"/>
              </a:spcBef>
              <a:spcAft>
                <a:spcPts val="1000"/>
              </a:spcAft>
              <a:buNone/>
            </a:pPr>
            <a:r>
              <a:rPr lang="en" sz="2400"/>
              <a:t>Sounds like: Miss Kahn’s Two  </a:t>
            </a:r>
          </a:p>
          <a:p>
            <a:pPr lvl="0" rtl="0">
              <a:lnSpc>
                <a:spcPct val="100000"/>
              </a:lnSpc>
              <a:spcBef>
                <a:spcPts val="0"/>
              </a:spcBef>
              <a:spcAft>
                <a:spcPts val="1000"/>
              </a:spcAft>
              <a:buNone/>
            </a:pPr>
            <a:r>
              <a:rPr lang="en" sz="2400"/>
              <a:t>Picture: A woman on the telephone at a restaurant called Miss Kahn’s two is talking with her friend, who thought they were meeting at Miss Khan’s on the other side of town. </a:t>
            </a:r>
          </a:p>
          <a:p>
            <a:pPr lvl="0" rtl="0">
              <a:lnSpc>
                <a:spcPct val="100000"/>
              </a:lnSpc>
              <a:spcBef>
                <a:spcPts val="0"/>
              </a:spcBef>
              <a:spcAft>
                <a:spcPts val="1000"/>
              </a:spcAft>
              <a:buNone/>
            </a:pPr>
            <a:r>
              <a:rPr lang="en" sz="2400" i="1"/>
              <a:t>It’s easy to misconstrue someone’s meaning in an email, so be careful.</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0" dirty="0" smtClean="0">
                <a:latin typeface="Bodoni MT Black" panose="02070A03080606020203" pitchFamily="18" charset="0"/>
              </a:rPr>
              <a:t>5.4</a:t>
            </a:r>
            <a:endParaRPr lang="en-US" sz="8800" dirty="0">
              <a:latin typeface="Bodoni MT Black" panose="02070A03080606020203" pitchFamily="18" charset="0"/>
            </a:endParaRPr>
          </a:p>
        </p:txBody>
      </p:sp>
    </p:spTree>
    <p:extLst>
      <p:ext uri="{BB962C8B-B14F-4D97-AF65-F5344CB8AC3E}">
        <p14:creationId xmlns:p14="http://schemas.microsoft.com/office/powerpoint/2010/main" val="39248516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311700" y="144525"/>
            <a:ext cx="8520600" cy="572700"/>
          </a:xfrm>
          <a:prstGeom prst="rect">
            <a:avLst/>
          </a:prstGeom>
        </p:spPr>
        <p:txBody>
          <a:bodyPr lIns="91425" tIns="91425" rIns="91425" bIns="91425" anchor="t" anchorCtr="0">
            <a:noAutofit/>
          </a:bodyPr>
          <a:lstStyle/>
          <a:p>
            <a:pPr lvl="0" algn="ctr" rtl="0">
              <a:spcBef>
                <a:spcPts val="0"/>
              </a:spcBef>
              <a:buNone/>
            </a:pPr>
            <a:r>
              <a:rPr lang="en" sz="4800" b="1">
                <a:solidFill>
                  <a:srgbClr val="FF0000"/>
                </a:solidFill>
              </a:rPr>
              <a:t>contingent</a:t>
            </a:r>
          </a:p>
        </p:txBody>
      </p:sp>
      <p:sp>
        <p:nvSpPr>
          <p:cNvPr id="199" name="Shape 199"/>
          <p:cNvSpPr txBox="1">
            <a:spLocks noGrp="1"/>
          </p:cNvSpPr>
          <p:nvPr>
            <p:ph type="body" idx="1"/>
          </p:nvPr>
        </p:nvSpPr>
        <p:spPr>
          <a:xfrm>
            <a:off x="173375" y="936225"/>
            <a:ext cx="8888400" cy="3632700"/>
          </a:xfrm>
          <a:prstGeom prst="rect">
            <a:avLst/>
          </a:prstGeom>
        </p:spPr>
        <p:txBody>
          <a:bodyPr lIns="91425" tIns="91425" rIns="91425" bIns="91425" anchor="t" anchorCtr="0">
            <a:noAutofit/>
          </a:bodyPr>
          <a:lstStyle/>
          <a:p>
            <a:pPr lvl="0" rtl="0">
              <a:lnSpc>
                <a:spcPct val="100000"/>
              </a:lnSpc>
              <a:spcBef>
                <a:spcPts val="0"/>
              </a:spcBef>
              <a:spcAft>
                <a:spcPts val="1000"/>
              </a:spcAft>
              <a:buNone/>
            </a:pPr>
            <a:r>
              <a:rPr lang="en" sz="2400"/>
              <a:t>Dependent upon other circumstances; conditional</a:t>
            </a:r>
          </a:p>
          <a:p>
            <a:pPr lvl="0" rtl="0">
              <a:lnSpc>
                <a:spcPct val="100000"/>
              </a:lnSpc>
              <a:spcBef>
                <a:spcPts val="0"/>
              </a:spcBef>
              <a:spcAft>
                <a:spcPts val="1000"/>
              </a:spcAft>
              <a:buNone/>
            </a:pPr>
            <a:r>
              <a:rPr lang="en" sz="2400"/>
              <a:t>adj</a:t>
            </a:r>
          </a:p>
          <a:p>
            <a:pPr lvl="0" rtl="0">
              <a:lnSpc>
                <a:spcPct val="100000"/>
              </a:lnSpc>
              <a:spcBef>
                <a:spcPts val="0"/>
              </a:spcBef>
              <a:spcAft>
                <a:spcPts val="1000"/>
              </a:spcAft>
              <a:buNone/>
            </a:pPr>
            <a:r>
              <a:rPr lang="en" sz="2400"/>
              <a:t>Sounds like: can tin gent  </a:t>
            </a:r>
          </a:p>
          <a:p>
            <a:pPr lvl="0" rtl="0">
              <a:lnSpc>
                <a:spcPct val="100000"/>
              </a:lnSpc>
              <a:spcBef>
                <a:spcPts val="0"/>
              </a:spcBef>
              <a:spcAft>
                <a:spcPts val="1000"/>
              </a:spcAft>
              <a:buNone/>
            </a:pPr>
            <a:r>
              <a:rPr lang="en" sz="2400"/>
              <a:t>Picture: A man made of tin cans likes to play golf. When asked if he was going to compete in the tournament, he replied, “It depends. If it’s sunny, I’ll be there. If it rains, I definitely won’t.”</a:t>
            </a:r>
          </a:p>
          <a:p>
            <a:pPr lvl="0" rtl="0">
              <a:lnSpc>
                <a:spcPct val="100000"/>
              </a:lnSpc>
              <a:spcBef>
                <a:spcPts val="0"/>
              </a:spcBef>
              <a:spcAft>
                <a:spcPts val="1000"/>
              </a:spcAft>
              <a:buNone/>
            </a:pPr>
            <a:r>
              <a:rPr lang="en" sz="2400" i="1"/>
              <a:t>His release from jail was contingent upon his promise to show up in court.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title"/>
          </p:nvPr>
        </p:nvSpPr>
        <p:spPr>
          <a:xfrm>
            <a:off x="311700" y="144525"/>
            <a:ext cx="8520600" cy="572700"/>
          </a:xfrm>
          <a:prstGeom prst="rect">
            <a:avLst/>
          </a:prstGeom>
        </p:spPr>
        <p:txBody>
          <a:bodyPr lIns="91425" tIns="91425" rIns="91425" bIns="91425" anchor="t" anchorCtr="0">
            <a:noAutofit/>
          </a:bodyPr>
          <a:lstStyle/>
          <a:p>
            <a:pPr lvl="0" algn="ctr" rtl="0">
              <a:spcBef>
                <a:spcPts val="0"/>
              </a:spcBef>
              <a:buNone/>
            </a:pPr>
            <a:r>
              <a:rPr lang="en" sz="4800" b="1">
                <a:solidFill>
                  <a:srgbClr val="FF0000"/>
                </a:solidFill>
              </a:rPr>
              <a:t>profound</a:t>
            </a:r>
          </a:p>
        </p:txBody>
      </p:sp>
      <p:sp>
        <p:nvSpPr>
          <p:cNvPr id="205" name="Shape 205"/>
          <p:cNvSpPr txBox="1">
            <a:spLocks noGrp="1"/>
          </p:cNvSpPr>
          <p:nvPr>
            <p:ph type="body" idx="1"/>
          </p:nvPr>
        </p:nvSpPr>
        <p:spPr>
          <a:xfrm>
            <a:off x="173375" y="936225"/>
            <a:ext cx="8888400" cy="3632700"/>
          </a:xfrm>
          <a:prstGeom prst="rect">
            <a:avLst/>
          </a:prstGeom>
        </p:spPr>
        <p:txBody>
          <a:bodyPr lIns="91425" tIns="91425" rIns="91425" bIns="91425" anchor="t" anchorCtr="0">
            <a:noAutofit/>
          </a:bodyPr>
          <a:lstStyle/>
          <a:p>
            <a:pPr lvl="0" rtl="0">
              <a:lnSpc>
                <a:spcPct val="100000"/>
              </a:lnSpc>
              <a:spcBef>
                <a:spcPts val="0"/>
              </a:spcBef>
              <a:spcAft>
                <a:spcPts val="1000"/>
              </a:spcAft>
              <a:buNone/>
            </a:pPr>
            <a:r>
              <a:rPr lang="en" sz="2400"/>
              <a:t>Penetrating beyond the superficial; filled with wisdom and insight; deep</a:t>
            </a:r>
          </a:p>
          <a:p>
            <a:pPr lvl="0" rtl="0">
              <a:lnSpc>
                <a:spcPct val="100000"/>
              </a:lnSpc>
              <a:spcBef>
                <a:spcPts val="0"/>
              </a:spcBef>
              <a:spcAft>
                <a:spcPts val="1000"/>
              </a:spcAft>
              <a:buNone/>
            </a:pPr>
            <a:r>
              <a:rPr lang="en" sz="2400"/>
              <a:t>adj</a:t>
            </a:r>
          </a:p>
          <a:p>
            <a:pPr lvl="0" rtl="0">
              <a:lnSpc>
                <a:spcPct val="100000"/>
              </a:lnSpc>
              <a:spcBef>
                <a:spcPts val="0"/>
              </a:spcBef>
              <a:spcAft>
                <a:spcPts val="1000"/>
              </a:spcAft>
              <a:buNone/>
            </a:pPr>
            <a:r>
              <a:rPr lang="en" sz="2400"/>
              <a:t>Sounds like: Prof. found</a:t>
            </a:r>
          </a:p>
          <a:p>
            <a:pPr lvl="0" rtl="0">
              <a:lnSpc>
                <a:spcPct val="100000"/>
              </a:lnSpc>
              <a:spcBef>
                <a:spcPts val="0"/>
              </a:spcBef>
              <a:spcAft>
                <a:spcPts val="1000"/>
              </a:spcAft>
              <a:buNone/>
            </a:pPr>
            <a:r>
              <a:rPr lang="en" sz="2400"/>
              <a:t>Picture: A philosophy professor from the local college had been missing for a week, but he’s been discovered alive trapped deep in a mine shaft. Today’s headline reads: PROF FOUND</a:t>
            </a:r>
          </a:p>
          <a:p>
            <a:pPr lvl="0" rtl="0">
              <a:lnSpc>
                <a:spcPct val="100000"/>
              </a:lnSpc>
              <a:spcBef>
                <a:spcPts val="0"/>
              </a:spcBef>
              <a:spcAft>
                <a:spcPts val="1000"/>
              </a:spcAft>
              <a:buNone/>
            </a:pPr>
            <a:r>
              <a:rPr lang="en" sz="2400" i="1"/>
              <a:t>Tina came through the ordeal with a new and profound understanding of life.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p:cNvSpPr txBox="1">
            <a:spLocks noGrp="1"/>
          </p:cNvSpPr>
          <p:nvPr>
            <p:ph type="title"/>
          </p:nvPr>
        </p:nvSpPr>
        <p:spPr>
          <a:xfrm>
            <a:off x="311700" y="144525"/>
            <a:ext cx="8520600" cy="572700"/>
          </a:xfrm>
          <a:prstGeom prst="rect">
            <a:avLst/>
          </a:prstGeom>
        </p:spPr>
        <p:txBody>
          <a:bodyPr lIns="91425" tIns="91425" rIns="91425" bIns="91425" anchor="t" anchorCtr="0">
            <a:noAutofit/>
          </a:bodyPr>
          <a:lstStyle/>
          <a:p>
            <a:pPr lvl="0" algn="ctr" rtl="0">
              <a:spcBef>
                <a:spcPts val="0"/>
              </a:spcBef>
              <a:buNone/>
            </a:pPr>
            <a:r>
              <a:rPr lang="en" sz="4800" b="1">
                <a:solidFill>
                  <a:srgbClr val="FF0000"/>
                </a:solidFill>
              </a:rPr>
              <a:t>chastise</a:t>
            </a:r>
          </a:p>
        </p:txBody>
      </p:sp>
      <p:sp>
        <p:nvSpPr>
          <p:cNvPr id="211" name="Shape 211"/>
          <p:cNvSpPr txBox="1">
            <a:spLocks noGrp="1"/>
          </p:cNvSpPr>
          <p:nvPr>
            <p:ph type="body" idx="1"/>
          </p:nvPr>
        </p:nvSpPr>
        <p:spPr>
          <a:xfrm>
            <a:off x="173375" y="936225"/>
            <a:ext cx="8888400" cy="3632700"/>
          </a:xfrm>
          <a:prstGeom prst="rect">
            <a:avLst/>
          </a:prstGeom>
        </p:spPr>
        <p:txBody>
          <a:bodyPr lIns="91425" tIns="91425" rIns="91425" bIns="91425" anchor="t" anchorCtr="0">
            <a:noAutofit/>
          </a:bodyPr>
          <a:lstStyle/>
          <a:p>
            <a:pPr lvl="0" rtl="0">
              <a:lnSpc>
                <a:spcPct val="100000"/>
              </a:lnSpc>
              <a:spcBef>
                <a:spcPts val="0"/>
              </a:spcBef>
              <a:spcAft>
                <a:spcPts val="1000"/>
              </a:spcAft>
              <a:buNone/>
            </a:pPr>
            <a:r>
              <a:rPr lang="en" sz="2400"/>
              <a:t>Scold; punish</a:t>
            </a:r>
          </a:p>
          <a:p>
            <a:pPr lvl="0" rtl="0">
              <a:lnSpc>
                <a:spcPct val="100000"/>
              </a:lnSpc>
              <a:spcBef>
                <a:spcPts val="0"/>
              </a:spcBef>
              <a:spcAft>
                <a:spcPts val="1000"/>
              </a:spcAft>
              <a:buNone/>
            </a:pPr>
            <a:r>
              <a:rPr lang="en" sz="2400"/>
              <a:t>Verb</a:t>
            </a:r>
          </a:p>
          <a:p>
            <a:pPr lvl="0" rtl="0">
              <a:lnSpc>
                <a:spcPct val="100000"/>
              </a:lnSpc>
              <a:spcBef>
                <a:spcPts val="0"/>
              </a:spcBef>
              <a:spcAft>
                <a:spcPts val="1000"/>
              </a:spcAft>
              <a:buNone/>
            </a:pPr>
            <a:r>
              <a:rPr lang="en" sz="2400"/>
              <a:t>Sounds like: Chase ties</a:t>
            </a:r>
          </a:p>
          <a:p>
            <a:pPr lvl="0" rtl="0">
              <a:lnSpc>
                <a:spcPct val="100000"/>
              </a:lnSpc>
              <a:spcBef>
                <a:spcPts val="0"/>
              </a:spcBef>
              <a:spcAft>
                <a:spcPts val="1000"/>
              </a:spcAft>
              <a:buNone/>
            </a:pPr>
            <a:r>
              <a:rPr lang="en" sz="2400"/>
              <a:t>Picture: A crazy man runs around his yard chasing ties and scolding them.</a:t>
            </a:r>
          </a:p>
          <a:p>
            <a:pPr lvl="0" rtl="0">
              <a:lnSpc>
                <a:spcPct val="100000"/>
              </a:lnSpc>
              <a:spcBef>
                <a:spcPts val="0"/>
              </a:spcBef>
              <a:spcAft>
                <a:spcPts val="1000"/>
              </a:spcAft>
              <a:buNone/>
            </a:pPr>
            <a:r>
              <a:rPr lang="en" sz="2400" i="1"/>
              <a:t>Roberta chastised her son for his low grades.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a:spLocks noGrp="1"/>
          </p:cNvSpPr>
          <p:nvPr>
            <p:ph type="ctrTitle"/>
          </p:nvPr>
        </p:nvSpPr>
        <p:spPr>
          <a:xfrm>
            <a:off x="311708" y="744575"/>
            <a:ext cx="8520600" cy="2052600"/>
          </a:xfrm>
          <a:prstGeom prst="rect">
            <a:avLst/>
          </a:prstGeom>
        </p:spPr>
        <p:txBody>
          <a:bodyPr lIns="91425" tIns="91425" rIns="91425" bIns="91425" anchor="b" anchorCtr="0">
            <a:noAutofit/>
          </a:bodyPr>
          <a:lstStyle/>
          <a:p>
            <a:pPr lvl="0" rtl="0">
              <a:spcBef>
                <a:spcPts val="0"/>
              </a:spcBef>
              <a:buNone/>
            </a:pPr>
            <a:r>
              <a:rPr lang="en" sz="8000" dirty="0">
                <a:latin typeface="Bodoni MT Black" panose="02070A03080606020203" pitchFamily="18" charset="0"/>
              </a:rPr>
              <a:t>Set 6</a:t>
            </a:r>
          </a:p>
        </p:txBody>
      </p:sp>
      <p:sp>
        <p:nvSpPr>
          <p:cNvPr id="217" name="Shape 217"/>
          <p:cNvSpPr txBox="1">
            <a:spLocks noGrp="1"/>
          </p:cNvSpPr>
          <p:nvPr>
            <p:ph type="subTitle" idx="1"/>
          </p:nvPr>
        </p:nvSpPr>
        <p:spPr>
          <a:xfrm>
            <a:off x="311700" y="2834125"/>
            <a:ext cx="8520600" cy="7926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0" dirty="0" smtClean="0">
                <a:latin typeface="Bodoni MT Black" panose="02070A03080606020203" pitchFamily="18" charset="0"/>
              </a:rPr>
              <a:t>6.1</a:t>
            </a:r>
            <a:endParaRPr lang="en-US" sz="8800" dirty="0">
              <a:latin typeface="Bodoni MT Black" panose="02070A03080606020203" pitchFamily="18" charset="0"/>
            </a:endParaRPr>
          </a:p>
        </p:txBody>
      </p:sp>
    </p:spTree>
    <p:extLst>
      <p:ext uri="{BB962C8B-B14F-4D97-AF65-F5344CB8AC3E}">
        <p14:creationId xmlns:p14="http://schemas.microsoft.com/office/powerpoint/2010/main" val="5966891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title"/>
          </p:nvPr>
        </p:nvSpPr>
        <p:spPr>
          <a:xfrm>
            <a:off x="311700" y="144525"/>
            <a:ext cx="8520600" cy="572700"/>
          </a:xfrm>
          <a:prstGeom prst="rect">
            <a:avLst/>
          </a:prstGeom>
        </p:spPr>
        <p:txBody>
          <a:bodyPr lIns="91425" tIns="91425" rIns="91425" bIns="91425" anchor="t" anchorCtr="0">
            <a:noAutofit/>
          </a:bodyPr>
          <a:lstStyle/>
          <a:p>
            <a:pPr lvl="0" algn="ctr" rtl="0">
              <a:spcBef>
                <a:spcPts val="0"/>
              </a:spcBef>
              <a:buNone/>
            </a:pPr>
            <a:r>
              <a:rPr lang="en" sz="4800" b="1">
                <a:solidFill>
                  <a:srgbClr val="FF0000"/>
                </a:solidFill>
              </a:rPr>
              <a:t>banal</a:t>
            </a:r>
          </a:p>
        </p:txBody>
      </p:sp>
      <p:sp>
        <p:nvSpPr>
          <p:cNvPr id="223" name="Shape 223"/>
          <p:cNvSpPr txBox="1">
            <a:spLocks noGrp="1"/>
          </p:cNvSpPr>
          <p:nvPr>
            <p:ph type="body" idx="1"/>
          </p:nvPr>
        </p:nvSpPr>
        <p:spPr>
          <a:xfrm>
            <a:off x="173375" y="936225"/>
            <a:ext cx="8888400" cy="3632700"/>
          </a:xfrm>
          <a:prstGeom prst="rect">
            <a:avLst/>
          </a:prstGeom>
        </p:spPr>
        <p:txBody>
          <a:bodyPr lIns="91425" tIns="91425" rIns="91425" bIns="91425" anchor="t" anchorCtr="0">
            <a:noAutofit/>
          </a:bodyPr>
          <a:lstStyle/>
          <a:p>
            <a:pPr lvl="0" rtl="0">
              <a:lnSpc>
                <a:spcPct val="100000"/>
              </a:lnSpc>
              <a:spcBef>
                <a:spcPts val="0"/>
              </a:spcBef>
              <a:spcAft>
                <a:spcPts val="1000"/>
              </a:spcAft>
              <a:buNone/>
            </a:pPr>
            <a:r>
              <a:rPr lang="en" sz="2400"/>
              <a:t>Boring; trite; insipid</a:t>
            </a:r>
          </a:p>
          <a:p>
            <a:pPr lvl="0" rtl="0">
              <a:lnSpc>
                <a:spcPct val="100000"/>
              </a:lnSpc>
              <a:spcBef>
                <a:spcPts val="0"/>
              </a:spcBef>
              <a:spcAft>
                <a:spcPts val="1000"/>
              </a:spcAft>
              <a:buNone/>
            </a:pPr>
            <a:r>
              <a:rPr lang="en" sz="2400"/>
              <a:t>adj</a:t>
            </a:r>
          </a:p>
          <a:p>
            <a:pPr lvl="0" rtl="0">
              <a:lnSpc>
                <a:spcPct val="100000"/>
              </a:lnSpc>
              <a:spcBef>
                <a:spcPts val="0"/>
              </a:spcBef>
              <a:spcAft>
                <a:spcPts val="1000"/>
              </a:spcAft>
              <a:buNone/>
            </a:pPr>
            <a:r>
              <a:rPr lang="en" sz="2400"/>
              <a:t>Sounds like: ban Al</a:t>
            </a:r>
          </a:p>
          <a:p>
            <a:pPr lvl="0" rtl="0">
              <a:lnSpc>
                <a:spcPct val="100000"/>
              </a:lnSpc>
              <a:spcBef>
                <a:spcPts val="0"/>
              </a:spcBef>
              <a:spcAft>
                <a:spcPts val="1000"/>
              </a:spcAft>
              <a:buNone/>
            </a:pPr>
            <a:r>
              <a:rPr lang="en" sz="2400"/>
              <a:t>Picture: A club’s members want to keep Al from joining. “I say we ban Al, “ says one. “He’s too boring.”</a:t>
            </a:r>
          </a:p>
          <a:p>
            <a:pPr lvl="0" rtl="0">
              <a:lnSpc>
                <a:spcPct val="100000"/>
              </a:lnSpc>
              <a:spcBef>
                <a:spcPts val="0"/>
              </a:spcBef>
              <a:spcAft>
                <a:spcPts val="1000"/>
              </a:spcAft>
              <a:buNone/>
            </a:pPr>
            <a:r>
              <a:rPr lang="en" sz="2400" i="1"/>
              <a:t>The script was filled with banal and predictable scenes.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Shape 228"/>
          <p:cNvSpPr txBox="1">
            <a:spLocks noGrp="1"/>
          </p:cNvSpPr>
          <p:nvPr>
            <p:ph type="title"/>
          </p:nvPr>
        </p:nvSpPr>
        <p:spPr>
          <a:xfrm>
            <a:off x="311700" y="144525"/>
            <a:ext cx="8520600" cy="572700"/>
          </a:xfrm>
          <a:prstGeom prst="rect">
            <a:avLst/>
          </a:prstGeom>
        </p:spPr>
        <p:txBody>
          <a:bodyPr lIns="91425" tIns="91425" rIns="91425" bIns="91425" anchor="t" anchorCtr="0">
            <a:noAutofit/>
          </a:bodyPr>
          <a:lstStyle/>
          <a:p>
            <a:pPr lvl="0" algn="ctr" rtl="0">
              <a:spcBef>
                <a:spcPts val="0"/>
              </a:spcBef>
              <a:buNone/>
            </a:pPr>
            <a:r>
              <a:rPr lang="en" sz="4800" b="1">
                <a:solidFill>
                  <a:srgbClr val="FF0000"/>
                </a:solidFill>
              </a:rPr>
              <a:t>Warranted</a:t>
            </a:r>
          </a:p>
        </p:txBody>
      </p:sp>
      <p:sp>
        <p:nvSpPr>
          <p:cNvPr id="229" name="Shape 229"/>
          <p:cNvSpPr txBox="1">
            <a:spLocks noGrp="1"/>
          </p:cNvSpPr>
          <p:nvPr>
            <p:ph type="body" idx="1"/>
          </p:nvPr>
        </p:nvSpPr>
        <p:spPr>
          <a:xfrm>
            <a:off x="173375" y="936225"/>
            <a:ext cx="8888400" cy="3632700"/>
          </a:xfrm>
          <a:prstGeom prst="rect">
            <a:avLst/>
          </a:prstGeom>
        </p:spPr>
        <p:txBody>
          <a:bodyPr lIns="91425" tIns="91425" rIns="91425" bIns="91425" anchor="t" anchorCtr="0">
            <a:noAutofit/>
          </a:bodyPr>
          <a:lstStyle/>
          <a:p>
            <a:pPr lvl="0" rtl="0">
              <a:lnSpc>
                <a:spcPct val="100000"/>
              </a:lnSpc>
              <a:spcBef>
                <a:spcPts val="0"/>
              </a:spcBef>
              <a:spcAft>
                <a:spcPts val="1000"/>
              </a:spcAft>
              <a:buNone/>
            </a:pPr>
            <a:r>
              <a:rPr lang="en" sz="2400"/>
              <a:t>Justified; authorized</a:t>
            </a:r>
          </a:p>
          <a:p>
            <a:pPr lvl="0" rtl="0">
              <a:lnSpc>
                <a:spcPct val="100000"/>
              </a:lnSpc>
              <a:spcBef>
                <a:spcPts val="0"/>
              </a:spcBef>
              <a:spcAft>
                <a:spcPts val="1000"/>
              </a:spcAft>
              <a:buNone/>
            </a:pPr>
            <a:r>
              <a:rPr lang="en" sz="2400"/>
              <a:t>adj</a:t>
            </a:r>
          </a:p>
          <a:p>
            <a:pPr lvl="0" rtl="0">
              <a:lnSpc>
                <a:spcPct val="100000"/>
              </a:lnSpc>
              <a:spcBef>
                <a:spcPts val="0"/>
              </a:spcBef>
              <a:spcAft>
                <a:spcPts val="1000"/>
              </a:spcAft>
              <a:buNone/>
            </a:pPr>
            <a:r>
              <a:rPr lang="en" sz="2400"/>
              <a:t>Sounds like: Warren Ted </a:t>
            </a:r>
          </a:p>
          <a:p>
            <a:pPr lvl="0" rtl="0">
              <a:lnSpc>
                <a:spcPct val="100000"/>
              </a:lnSpc>
              <a:spcBef>
                <a:spcPts val="0"/>
              </a:spcBef>
              <a:spcAft>
                <a:spcPts val="1000"/>
              </a:spcAft>
              <a:buNone/>
            </a:pPr>
            <a:r>
              <a:rPr lang="en" sz="2400"/>
              <a:t>Picture: Warren Ted, the town bully, punches a smaller man in the nose. “That wasn’t warrented!” the man yells as the bully walks away.</a:t>
            </a:r>
          </a:p>
          <a:p>
            <a:pPr lvl="0" rtl="0">
              <a:lnSpc>
                <a:spcPct val="100000"/>
              </a:lnSpc>
              <a:spcBef>
                <a:spcPts val="0"/>
              </a:spcBef>
              <a:spcAft>
                <a:spcPts val="1000"/>
              </a:spcAft>
              <a:buNone/>
            </a:pPr>
            <a:r>
              <a:rPr lang="en" sz="2400" i="1"/>
              <a:t>Despite the coach’s protests, the referees agreed that the penalty was warranted.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144525"/>
            <a:ext cx="8520600" cy="572700"/>
          </a:xfrm>
          <a:prstGeom prst="rect">
            <a:avLst/>
          </a:prstGeom>
        </p:spPr>
        <p:txBody>
          <a:bodyPr lIns="91425" tIns="91425" rIns="91425" bIns="91425" anchor="t" anchorCtr="0">
            <a:noAutofit/>
          </a:bodyPr>
          <a:lstStyle/>
          <a:p>
            <a:pPr lvl="0" algn="ctr">
              <a:spcBef>
                <a:spcPts val="0"/>
              </a:spcBef>
              <a:buNone/>
            </a:pPr>
            <a:r>
              <a:rPr lang="en" sz="4800" b="1">
                <a:solidFill>
                  <a:srgbClr val="FF0000"/>
                </a:solidFill>
              </a:rPr>
              <a:t>Apathy</a:t>
            </a:r>
          </a:p>
        </p:txBody>
      </p:sp>
      <p:sp>
        <p:nvSpPr>
          <p:cNvPr id="67" name="Shape 67"/>
          <p:cNvSpPr txBox="1">
            <a:spLocks noGrp="1"/>
          </p:cNvSpPr>
          <p:nvPr>
            <p:ph type="body" idx="1"/>
          </p:nvPr>
        </p:nvSpPr>
        <p:spPr>
          <a:xfrm>
            <a:off x="173375" y="936225"/>
            <a:ext cx="8888400" cy="3632700"/>
          </a:xfrm>
          <a:prstGeom prst="rect">
            <a:avLst/>
          </a:prstGeom>
        </p:spPr>
        <p:txBody>
          <a:bodyPr lIns="91425" tIns="91425" rIns="91425" bIns="91425" anchor="t" anchorCtr="0">
            <a:noAutofit/>
          </a:bodyPr>
          <a:lstStyle/>
          <a:p>
            <a:pPr lvl="0">
              <a:lnSpc>
                <a:spcPct val="100000"/>
              </a:lnSpc>
              <a:spcBef>
                <a:spcPts val="0"/>
              </a:spcBef>
              <a:spcAft>
                <a:spcPts val="1000"/>
              </a:spcAft>
              <a:buNone/>
            </a:pPr>
            <a:r>
              <a:rPr lang="en" sz="2400"/>
              <a:t>Lack of interest or concern</a:t>
            </a:r>
          </a:p>
          <a:p>
            <a:pPr lvl="0">
              <a:lnSpc>
                <a:spcPct val="100000"/>
              </a:lnSpc>
              <a:spcBef>
                <a:spcPts val="0"/>
              </a:spcBef>
              <a:spcAft>
                <a:spcPts val="1000"/>
              </a:spcAft>
              <a:buNone/>
            </a:pPr>
            <a:r>
              <a:rPr lang="en" sz="2400"/>
              <a:t>Noun</a:t>
            </a:r>
          </a:p>
          <a:p>
            <a:pPr lvl="0">
              <a:lnSpc>
                <a:spcPct val="100000"/>
              </a:lnSpc>
              <a:spcBef>
                <a:spcPts val="0"/>
              </a:spcBef>
              <a:spcAft>
                <a:spcPts val="1000"/>
              </a:spcAft>
              <a:buNone/>
            </a:pPr>
            <a:r>
              <a:rPr lang="en" sz="2400"/>
              <a:t>Sounds like: apple tree</a:t>
            </a:r>
          </a:p>
          <a:p>
            <a:pPr lvl="0">
              <a:lnSpc>
                <a:spcPct val="100000"/>
              </a:lnSpc>
              <a:spcBef>
                <a:spcPts val="0"/>
              </a:spcBef>
              <a:spcAft>
                <a:spcPts val="1000"/>
              </a:spcAft>
              <a:buNone/>
            </a:pPr>
            <a:r>
              <a:rPr lang="en" sz="2400"/>
              <a:t>Picture: George Washington’s father is qustion him about the chopped down apple tree.  Young George just shrugs his shoulders “Who care who cut it down? Nobody likes those apples anyway.”</a:t>
            </a:r>
          </a:p>
          <a:p>
            <a:pPr lvl="0">
              <a:lnSpc>
                <a:spcPct val="100000"/>
              </a:lnSpc>
              <a:spcBef>
                <a:spcPts val="0"/>
              </a:spcBef>
              <a:spcAft>
                <a:spcPts val="1000"/>
              </a:spcAft>
              <a:buNone/>
            </a:pPr>
            <a:r>
              <a:rPr lang="en" sz="2400" i="1"/>
              <a:t>Many citizens are apathetic about elections and don’t bother to vote.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Shape 234"/>
          <p:cNvSpPr txBox="1">
            <a:spLocks noGrp="1"/>
          </p:cNvSpPr>
          <p:nvPr>
            <p:ph type="title"/>
          </p:nvPr>
        </p:nvSpPr>
        <p:spPr>
          <a:xfrm>
            <a:off x="311700" y="144525"/>
            <a:ext cx="8520600" cy="572700"/>
          </a:xfrm>
          <a:prstGeom prst="rect">
            <a:avLst/>
          </a:prstGeom>
        </p:spPr>
        <p:txBody>
          <a:bodyPr lIns="91425" tIns="91425" rIns="91425" bIns="91425" anchor="t" anchorCtr="0">
            <a:noAutofit/>
          </a:bodyPr>
          <a:lstStyle/>
          <a:p>
            <a:pPr lvl="0" algn="ctr" rtl="0">
              <a:spcBef>
                <a:spcPts val="0"/>
              </a:spcBef>
              <a:buNone/>
            </a:pPr>
            <a:r>
              <a:rPr lang="en" sz="4800" b="1">
                <a:solidFill>
                  <a:srgbClr val="FF0000"/>
                </a:solidFill>
              </a:rPr>
              <a:t>Uniform</a:t>
            </a:r>
          </a:p>
        </p:txBody>
      </p:sp>
      <p:sp>
        <p:nvSpPr>
          <p:cNvPr id="235" name="Shape 235"/>
          <p:cNvSpPr txBox="1">
            <a:spLocks noGrp="1"/>
          </p:cNvSpPr>
          <p:nvPr>
            <p:ph type="body" idx="1"/>
          </p:nvPr>
        </p:nvSpPr>
        <p:spPr>
          <a:xfrm>
            <a:off x="173375" y="936225"/>
            <a:ext cx="8888400" cy="3632700"/>
          </a:xfrm>
          <a:prstGeom prst="rect">
            <a:avLst/>
          </a:prstGeom>
        </p:spPr>
        <p:txBody>
          <a:bodyPr lIns="91425" tIns="91425" rIns="91425" bIns="91425" anchor="t" anchorCtr="0">
            <a:noAutofit/>
          </a:bodyPr>
          <a:lstStyle/>
          <a:p>
            <a:pPr lvl="0" rtl="0">
              <a:lnSpc>
                <a:spcPct val="100000"/>
              </a:lnSpc>
              <a:spcBef>
                <a:spcPts val="0"/>
              </a:spcBef>
              <a:spcAft>
                <a:spcPts val="1000"/>
              </a:spcAft>
              <a:buNone/>
            </a:pPr>
            <a:r>
              <a:rPr lang="en" sz="2400"/>
              <a:t>Similar; consistent</a:t>
            </a:r>
          </a:p>
          <a:p>
            <a:pPr lvl="0" rtl="0">
              <a:lnSpc>
                <a:spcPct val="100000"/>
              </a:lnSpc>
              <a:spcBef>
                <a:spcPts val="0"/>
              </a:spcBef>
              <a:spcAft>
                <a:spcPts val="1000"/>
              </a:spcAft>
              <a:buNone/>
            </a:pPr>
            <a:r>
              <a:rPr lang="en" sz="2400"/>
              <a:t>adj</a:t>
            </a:r>
          </a:p>
          <a:p>
            <a:pPr lvl="0" rtl="0">
              <a:lnSpc>
                <a:spcPct val="100000"/>
              </a:lnSpc>
              <a:spcBef>
                <a:spcPts val="0"/>
              </a:spcBef>
              <a:spcAft>
                <a:spcPts val="1000"/>
              </a:spcAft>
              <a:buNone/>
            </a:pPr>
            <a:r>
              <a:rPr lang="en" sz="2400"/>
              <a:t>Sounds exactly like uniform</a:t>
            </a:r>
          </a:p>
          <a:p>
            <a:pPr lvl="0" rtl="0">
              <a:lnSpc>
                <a:spcPct val="100000"/>
              </a:lnSpc>
              <a:spcBef>
                <a:spcPts val="0"/>
              </a:spcBef>
              <a:spcAft>
                <a:spcPts val="1000"/>
              </a:spcAft>
              <a:buNone/>
            </a:pPr>
            <a:r>
              <a:rPr lang="en" sz="2400"/>
              <a:t>Picture: A Girl Scout troop marches in a parade.  One girl says “Wow, we all wore similar outfits!” The other girl responds “yeah, that’s why they call them uniforms.”</a:t>
            </a:r>
          </a:p>
          <a:p>
            <a:pPr lvl="0" rtl="0">
              <a:lnSpc>
                <a:spcPct val="100000"/>
              </a:lnSpc>
              <a:spcBef>
                <a:spcPts val="0"/>
              </a:spcBef>
              <a:spcAft>
                <a:spcPts val="1000"/>
              </a:spcAft>
              <a:buNone/>
            </a:pPr>
            <a:r>
              <a:rPr lang="en" sz="2400" i="1"/>
              <a:t>Power tools are helpful when you need to cut a lot of lumber into uniform lengths.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0" dirty="0" smtClean="0">
                <a:latin typeface="Bodoni MT Black" panose="02070A03080606020203" pitchFamily="18" charset="0"/>
              </a:rPr>
              <a:t>6.2</a:t>
            </a:r>
            <a:endParaRPr lang="en-US" sz="8800" dirty="0">
              <a:latin typeface="Bodoni MT Black" panose="02070A03080606020203" pitchFamily="18" charset="0"/>
            </a:endParaRPr>
          </a:p>
        </p:txBody>
      </p:sp>
    </p:spTree>
    <p:extLst>
      <p:ext uri="{BB962C8B-B14F-4D97-AF65-F5344CB8AC3E}">
        <p14:creationId xmlns:p14="http://schemas.microsoft.com/office/powerpoint/2010/main" val="11920801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Shape 240"/>
          <p:cNvSpPr txBox="1">
            <a:spLocks noGrp="1"/>
          </p:cNvSpPr>
          <p:nvPr>
            <p:ph type="title"/>
          </p:nvPr>
        </p:nvSpPr>
        <p:spPr>
          <a:xfrm>
            <a:off x="311700" y="144525"/>
            <a:ext cx="8520600" cy="572700"/>
          </a:xfrm>
          <a:prstGeom prst="rect">
            <a:avLst/>
          </a:prstGeom>
        </p:spPr>
        <p:txBody>
          <a:bodyPr lIns="91425" tIns="91425" rIns="91425" bIns="91425" anchor="t" anchorCtr="0">
            <a:noAutofit/>
          </a:bodyPr>
          <a:lstStyle/>
          <a:p>
            <a:pPr lvl="0" algn="ctr" rtl="0">
              <a:spcBef>
                <a:spcPts val="0"/>
              </a:spcBef>
              <a:buNone/>
            </a:pPr>
            <a:r>
              <a:rPr lang="en" sz="4800" b="1">
                <a:solidFill>
                  <a:srgbClr val="FF0000"/>
                </a:solidFill>
              </a:rPr>
              <a:t>Tyranny</a:t>
            </a:r>
          </a:p>
        </p:txBody>
      </p:sp>
      <p:sp>
        <p:nvSpPr>
          <p:cNvPr id="241" name="Shape 241"/>
          <p:cNvSpPr txBox="1">
            <a:spLocks noGrp="1"/>
          </p:cNvSpPr>
          <p:nvPr>
            <p:ph type="body" idx="1"/>
          </p:nvPr>
        </p:nvSpPr>
        <p:spPr>
          <a:xfrm>
            <a:off x="173375" y="936225"/>
            <a:ext cx="8888400" cy="3632700"/>
          </a:xfrm>
          <a:prstGeom prst="rect">
            <a:avLst/>
          </a:prstGeom>
        </p:spPr>
        <p:txBody>
          <a:bodyPr lIns="91425" tIns="91425" rIns="91425" bIns="91425" anchor="t" anchorCtr="0">
            <a:noAutofit/>
          </a:bodyPr>
          <a:lstStyle/>
          <a:p>
            <a:pPr lvl="0" rtl="0">
              <a:lnSpc>
                <a:spcPct val="100000"/>
              </a:lnSpc>
              <a:spcBef>
                <a:spcPts val="0"/>
              </a:spcBef>
              <a:spcAft>
                <a:spcPts val="1000"/>
              </a:spcAft>
              <a:buNone/>
            </a:pPr>
            <a:r>
              <a:rPr lang="en" sz="2400"/>
              <a:t>Government based on absolute power or cruelty</a:t>
            </a:r>
          </a:p>
          <a:p>
            <a:pPr lvl="0" rtl="0">
              <a:lnSpc>
                <a:spcPct val="100000"/>
              </a:lnSpc>
              <a:spcBef>
                <a:spcPts val="0"/>
              </a:spcBef>
              <a:spcAft>
                <a:spcPts val="1000"/>
              </a:spcAft>
              <a:buNone/>
            </a:pPr>
            <a:r>
              <a:rPr lang="en" sz="2400"/>
              <a:t>noun</a:t>
            </a:r>
          </a:p>
          <a:p>
            <a:pPr lvl="0" rtl="0">
              <a:lnSpc>
                <a:spcPct val="100000"/>
              </a:lnSpc>
              <a:spcBef>
                <a:spcPts val="0"/>
              </a:spcBef>
              <a:spcAft>
                <a:spcPts val="1000"/>
              </a:spcAft>
              <a:buNone/>
            </a:pPr>
            <a:r>
              <a:rPr lang="en" sz="2400"/>
              <a:t>Looks like: Tyrannosaur</a:t>
            </a:r>
          </a:p>
          <a:p>
            <a:pPr lvl="0" rtl="0">
              <a:lnSpc>
                <a:spcPct val="100000"/>
              </a:lnSpc>
              <a:spcBef>
                <a:spcPts val="0"/>
              </a:spcBef>
              <a:spcAft>
                <a:spcPts val="1000"/>
              </a:spcAft>
              <a:buNone/>
            </a:pPr>
            <a:r>
              <a:rPr lang="en" sz="2400"/>
              <a:t>Picture: A Tyrannosaurus Rex seated on a throne.  “I am the king!” he growls.  “Everyone must listen to me or die!”</a:t>
            </a:r>
          </a:p>
          <a:p>
            <a:pPr lvl="0" rtl="0">
              <a:lnSpc>
                <a:spcPct val="100000"/>
              </a:lnSpc>
              <a:spcBef>
                <a:spcPts val="0"/>
              </a:spcBef>
              <a:spcAft>
                <a:spcPts val="1000"/>
              </a:spcAft>
              <a:buNone/>
            </a:pPr>
            <a:r>
              <a:rPr lang="en" sz="2400" i="1"/>
              <a:t>The American colonies viewed British rule as tyranny.</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Shape 246"/>
          <p:cNvSpPr txBox="1">
            <a:spLocks noGrp="1"/>
          </p:cNvSpPr>
          <p:nvPr>
            <p:ph type="title"/>
          </p:nvPr>
        </p:nvSpPr>
        <p:spPr>
          <a:xfrm>
            <a:off x="311700" y="144525"/>
            <a:ext cx="8520600" cy="572700"/>
          </a:xfrm>
          <a:prstGeom prst="rect">
            <a:avLst/>
          </a:prstGeom>
        </p:spPr>
        <p:txBody>
          <a:bodyPr lIns="91425" tIns="91425" rIns="91425" bIns="91425" anchor="t" anchorCtr="0">
            <a:noAutofit/>
          </a:bodyPr>
          <a:lstStyle/>
          <a:p>
            <a:pPr lvl="0" algn="ctr" rtl="0">
              <a:spcBef>
                <a:spcPts val="0"/>
              </a:spcBef>
              <a:buNone/>
            </a:pPr>
            <a:r>
              <a:rPr lang="en" sz="4800" b="1">
                <a:solidFill>
                  <a:srgbClr val="FF0000"/>
                </a:solidFill>
              </a:rPr>
              <a:t>Nullify</a:t>
            </a:r>
          </a:p>
        </p:txBody>
      </p:sp>
      <p:sp>
        <p:nvSpPr>
          <p:cNvPr id="247" name="Shape 247"/>
          <p:cNvSpPr txBox="1">
            <a:spLocks noGrp="1"/>
          </p:cNvSpPr>
          <p:nvPr>
            <p:ph type="body" idx="1"/>
          </p:nvPr>
        </p:nvSpPr>
        <p:spPr>
          <a:xfrm>
            <a:off x="173375" y="936225"/>
            <a:ext cx="8888400" cy="3632700"/>
          </a:xfrm>
          <a:prstGeom prst="rect">
            <a:avLst/>
          </a:prstGeom>
        </p:spPr>
        <p:txBody>
          <a:bodyPr lIns="91425" tIns="91425" rIns="91425" bIns="91425" anchor="t" anchorCtr="0">
            <a:noAutofit/>
          </a:bodyPr>
          <a:lstStyle/>
          <a:p>
            <a:pPr lvl="0" rtl="0">
              <a:lnSpc>
                <a:spcPct val="100000"/>
              </a:lnSpc>
              <a:spcBef>
                <a:spcPts val="0"/>
              </a:spcBef>
              <a:spcAft>
                <a:spcPts val="1000"/>
              </a:spcAft>
              <a:buNone/>
            </a:pPr>
            <a:r>
              <a:rPr lang="en" sz="2400"/>
              <a:t>Remove or cancel all value or force; negate</a:t>
            </a:r>
          </a:p>
          <a:p>
            <a:pPr lvl="0" rtl="0">
              <a:lnSpc>
                <a:spcPct val="100000"/>
              </a:lnSpc>
              <a:spcBef>
                <a:spcPts val="0"/>
              </a:spcBef>
              <a:spcAft>
                <a:spcPts val="1000"/>
              </a:spcAft>
              <a:buNone/>
            </a:pPr>
            <a:r>
              <a:rPr lang="en" sz="2400"/>
              <a:t>verb</a:t>
            </a:r>
          </a:p>
          <a:p>
            <a:pPr lvl="0" rtl="0">
              <a:lnSpc>
                <a:spcPct val="100000"/>
              </a:lnSpc>
              <a:spcBef>
                <a:spcPts val="0"/>
              </a:spcBef>
              <a:spcAft>
                <a:spcPts val="1000"/>
              </a:spcAft>
              <a:buNone/>
            </a:pPr>
            <a:r>
              <a:rPr lang="en" sz="2400"/>
              <a:t>Looks like: null if Y </a:t>
            </a:r>
          </a:p>
          <a:p>
            <a:pPr lvl="0" rtl="0">
              <a:lnSpc>
                <a:spcPct val="100000"/>
              </a:lnSpc>
              <a:spcBef>
                <a:spcPts val="0"/>
              </a:spcBef>
              <a:spcAft>
                <a:spcPts val="1000"/>
              </a:spcAft>
              <a:buNone/>
            </a:pPr>
            <a:r>
              <a:rPr lang="en" sz="2400"/>
              <a:t>Picture: Nellie has an airplane ticket, but they won’t let her on the plane.  They say if the ticket has a “Y” on it than it is null.</a:t>
            </a:r>
          </a:p>
          <a:p>
            <a:pPr lvl="0" rtl="0">
              <a:lnSpc>
                <a:spcPct val="100000"/>
              </a:lnSpc>
              <a:spcBef>
                <a:spcPts val="0"/>
              </a:spcBef>
              <a:spcAft>
                <a:spcPts val="1000"/>
              </a:spcAft>
              <a:buNone/>
            </a:pPr>
            <a:r>
              <a:rPr lang="en" sz="2400" i="1"/>
              <a:t>The touchdown was nullified because the team had too many players on the field.</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Shape 252"/>
          <p:cNvSpPr txBox="1">
            <a:spLocks noGrp="1"/>
          </p:cNvSpPr>
          <p:nvPr>
            <p:ph type="title"/>
          </p:nvPr>
        </p:nvSpPr>
        <p:spPr>
          <a:xfrm>
            <a:off x="311700" y="144525"/>
            <a:ext cx="8520600" cy="572700"/>
          </a:xfrm>
          <a:prstGeom prst="rect">
            <a:avLst/>
          </a:prstGeom>
        </p:spPr>
        <p:txBody>
          <a:bodyPr lIns="91425" tIns="91425" rIns="91425" bIns="91425" anchor="t" anchorCtr="0">
            <a:noAutofit/>
          </a:bodyPr>
          <a:lstStyle/>
          <a:p>
            <a:pPr lvl="0" algn="ctr" rtl="0">
              <a:spcBef>
                <a:spcPts val="0"/>
              </a:spcBef>
              <a:buNone/>
            </a:pPr>
            <a:r>
              <a:rPr lang="en" sz="4800" b="1">
                <a:solidFill>
                  <a:srgbClr val="FF0000"/>
                </a:solidFill>
              </a:rPr>
              <a:t>Discerning</a:t>
            </a:r>
          </a:p>
        </p:txBody>
      </p:sp>
      <p:sp>
        <p:nvSpPr>
          <p:cNvPr id="253" name="Shape 253"/>
          <p:cNvSpPr txBox="1">
            <a:spLocks noGrp="1"/>
          </p:cNvSpPr>
          <p:nvPr>
            <p:ph type="body" idx="1"/>
          </p:nvPr>
        </p:nvSpPr>
        <p:spPr>
          <a:xfrm>
            <a:off x="173375" y="936225"/>
            <a:ext cx="8888400" cy="3632700"/>
          </a:xfrm>
          <a:prstGeom prst="rect">
            <a:avLst/>
          </a:prstGeom>
        </p:spPr>
        <p:txBody>
          <a:bodyPr lIns="91425" tIns="91425" rIns="91425" bIns="91425" anchor="t" anchorCtr="0">
            <a:noAutofit/>
          </a:bodyPr>
          <a:lstStyle/>
          <a:p>
            <a:pPr lvl="0" rtl="0">
              <a:lnSpc>
                <a:spcPct val="100000"/>
              </a:lnSpc>
              <a:spcBef>
                <a:spcPts val="0"/>
              </a:spcBef>
              <a:spcAft>
                <a:spcPts val="1000"/>
              </a:spcAft>
              <a:buNone/>
            </a:pPr>
            <a:r>
              <a:rPr lang="en" sz="2400"/>
              <a:t>Insightful; perceptive</a:t>
            </a:r>
          </a:p>
          <a:p>
            <a:pPr lvl="0" rtl="0">
              <a:lnSpc>
                <a:spcPct val="100000"/>
              </a:lnSpc>
              <a:spcBef>
                <a:spcPts val="0"/>
              </a:spcBef>
              <a:spcAft>
                <a:spcPts val="1000"/>
              </a:spcAft>
              <a:buNone/>
            </a:pPr>
            <a:r>
              <a:rPr lang="en" sz="2400"/>
              <a:t>adj</a:t>
            </a:r>
          </a:p>
          <a:p>
            <a:pPr lvl="0" rtl="0">
              <a:lnSpc>
                <a:spcPct val="100000"/>
              </a:lnSpc>
              <a:spcBef>
                <a:spcPts val="0"/>
              </a:spcBef>
              <a:spcAft>
                <a:spcPts val="1000"/>
              </a:spcAft>
              <a:buNone/>
            </a:pPr>
            <a:r>
              <a:rPr lang="en" sz="2400"/>
              <a:t>Sounds like: this urn Ning</a:t>
            </a:r>
          </a:p>
          <a:p>
            <a:pPr lvl="0" rtl="0">
              <a:lnSpc>
                <a:spcPct val="100000"/>
              </a:lnSpc>
              <a:spcBef>
                <a:spcPts val="0"/>
              </a:spcBef>
              <a:spcAft>
                <a:spcPts val="1000"/>
              </a:spcAft>
              <a:buNone/>
            </a:pPr>
            <a:r>
              <a:rPr lang="en" sz="2400"/>
              <a:t>Picture: An archeologist finds a urn while on a dig in China.  When he finds it, he immediately knows where it came from “This urn? Ning.  It is from the Ning Dynasty.  Look at the color and shape and markings.”   </a:t>
            </a:r>
          </a:p>
          <a:p>
            <a:pPr lvl="0" rtl="0">
              <a:lnSpc>
                <a:spcPct val="100000"/>
              </a:lnSpc>
              <a:spcBef>
                <a:spcPts val="0"/>
              </a:spcBef>
              <a:spcAft>
                <a:spcPts val="1000"/>
              </a:spcAft>
              <a:buNone/>
            </a:pPr>
            <a:r>
              <a:rPr lang="en" sz="2400" i="1"/>
              <a:t>She has a discerning nature, which allows her to understand her clients on a deep level.</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0" dirty="0" smtClean="0">
                <a:latin typeface="Bodoni MT Black" panose="02070A03080606020203" pitchFamily="18" charset="0"/>
              </a:rPr>
              <a:t>6.3</a:t>
            </a:r>
            <a:endParaRPr lang="en-US" sz="8800" dirty="0">
              <a:latin typeface="Bodoni MT Black" panose="02070A03080606020203" pitchFamily="18" charset="0"/>
            </a:endParaRPr>
          </a:p>
        </p:txBody>
      </p:sp>
    </p:spTree>
    <p:extLst>
      <p:ext uri="{BB962C8B-B14F-4D97-AF65-F5344CB8AC3E}">
        <p14:creationId xmlns:p14="http://schemas.microsoft.com/office/powerpoint/2010/main" val="7885121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Shape 258"/>
          <p:cNvSpPr txBox="1">
            <a:spLocks noGrp="1"/>
          </p:cNvSpPr>
          <p:nvPr>
            <p:ph type="title"/>
          </p:nvPr>
        </p:nvSpPr>
        <p:spPr>
          <a:xfrm>
            <a:off x="311700" y="144525"/>
            <a:ext cx="8520600" cy="572700"/>
          </a:xfrm>
          <a:prstGeom prst="rect">
            <a:avLst/>
          </a:prstGeom>
        </p:spPr>
        <p:txBody>
          <a:bodyPr lIns="91425" tIns="91425" rIns="91425" bIns="91425" anchor="t" anchorCtr="0">
            <a:noAutofit/>
          </a:bodyPr>
          <a:lstStyle/>
          <a:p>
            <a:pPr lvl="0" algn="ctr" rtl="0">
              <a:spcBef>
                <a:spcPts val="0"/>
              </a:spcBef>
              <a:buNone/>
            </a:pPr>
            <a:r>
              <a:rPr lang="en" sz="4800" b="1">
                <a:solidFill>
                  <a:srgbClr val="FF0000"/>
                </a:solidFill>
              </a:rPr>
              <a:t>Cordial</a:t>
            </a:r>
          </a:p>
        </p:txBody>
      </p:sp>
      <p:sp>
        <p:nvSpPr>
          <p:cNvPr id="259" name="Shape 259"/>
          <p:cNvSpPr txBox="1">
            <a:spLocks noGrp="1"/>
          </p:cNvSpPr>
          <p:nvPr>
            <p:ph type="body" idx="1"/>
          </p:nvPr>
        </p:nvSpPr>
        <p:spPr>
          <a:xfrm>
            <a:off x="173375" y="936225"/>
            <a:ext cx="8888400" cy="3632700"/>
          </a:xfrm>
          <a:prstGeom prst="rect">
            <a:avLst/>
          </a:prstGeom>
        </p:spPr>
        <p:txBody>
          <a:bodyPr lIns="91425" tIns="91425" rIns="91425" bIns="91425" anchor="t" anchorCtr="0">
            <a:noAutofit/>
          </a:bodyPr>
          <a:lstStyle/>
          <a:p>
            <a:pPr lvl="0" rtl="0">
              <a:lnSpc>
                <a:spcPct val="100000"/>
              </a:lnSpc>
              <a:spcBef>
                <a:spcPts val="0"/>
              </a:spcBef>
              <a:spcAft>
                <a:spcPts val="1000"/>
              </a:spcAft>
              <a:buNone/>
            </a:pPr>
            <a:r>
              <a:rPr lang="en" sz="2400"/>
              <a:t>Friendly; welcoming; gracious</a:t>
            </a:r>
          </a:p>
          <a:p>
            <a:pPr lvl="0" rtl="0">
              <a:lnSpc>
                <a:spcPct val="100000"/>
              </a:lnSpc>
              <a:spcBef>
                <a:spcPts val="0"/>
              </a:spcBef>
              <a:spcAft>
                <a:spcPts val="1000"/>
              </a:spcAft>
              <a:buNone/>
            </a:pPr>
            <a:r>
              <a:rPr lang="en" sz="2400"/>
              <a:t>adj</a:t>
            </a:r>
          </a:p>
          <a:p>
            <a:pPr lvl="0" rtl="0">
              <a:lnSpc>
                <a:spcPct val="100000"/>
              </a:lnSpc>
              <a:spcBef>
                <a:spcPts val="0"/>
              </a:spcBef>
              <a:spcAft>
                <a:spcPts val="1000"/>
              </a:spcAft>
              <a:buNone/>
            </a:pPr>
            <a:r>
              <a:rPr lang="en" sz="2400"/>
              <a:t>Sounds like: Cord Jill</a:t>
            </a:r>
          </a:p>
          <a:p>
            <a:pPr lvl="0" rtl="0">
              <a:lnSpc>
                <a:spcPct val="100000"/>
              </a:lnSpc>
              <a:spcBef>
                <a:spcPts val="0"/>
              </a:spcBef>
              <a:spcAft>
                <a:spcPts val="1000"/>
              </a:spcAft>
              <a:buNone/>
            </a:pPr>
            <a:r>
              <a:rPr lang="en" sz="2400"/>
              <a:t>Picture: A girl named Jill stands at the post office and hands out cord to customers in case they need to tie up packages.She is known as the friendliest person in town.</a:t>
            </a:r>
          </a:p>
          <a:p>
            <a:pPr lvl="0" rtl="0">
              <a:lnSpc>
                <a:spcPct val="100000"/>
              </a:lnSpc>
              <a:spcBef>
                <a:spcPts val="0"/>
              </a:spcBef>
              <a:spcAft>
                <a:spcPts val="1000"/>
              </a:spcAft>
              <a:buNone/>
            </a:pPr>
            <a:r>
              <a:rPr lang="en" sz="2400" i="1"/>
              <a:t>We’d heard she was a grouch, so we were surprised by her cordial welcome.</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Shape 264"/>
          <p:cNvSpPr txBox="1">
            <a:spLocks noGrp="1"/>
          </p:cNvSpPr>
          <p:nvPr>
            <p:ph type="title"/>
          </p:nvPr>
        </p:nvSpPr>
        <p:spPr>
          <a:xfrm>
            <a:off x="311700" y="144525"/>
            <a:ext cx="8520600" cy="572700"/>
          </a:xfrm>
          <a:prstGeom prst="rect">
            <a:avLst/>
          </a:prstGeom>
        </p:spPr>
        <p:txBody>
          <a:bodyPr lIns="91425" tIns="91425" rIns="91425" bIns="91425" anchor="t" anchorCtr="0">
            <a:noAutofit/>
          </a:bodyPr>
          <a:lstStyle/>
          <a:p>
            <a:pPr lvl="0" algn="ctr" rtl="0">
              <a:spcBef>
                <a:spcPts val="0"/>
              </a:spcBef>
              <a:buNone/>
            </a:pPr>
            <a:r>
              <a:rPr lang="en" sz="4800" b="1">
                <a:solidFill>
                  <a:srgbClr val="FF0000"/>
                </a:solidFill>
              </a:rPr>
              <a:t>Induce</a:t>
            </a:r>
          </a:p>
        </p:txBody>
      </p:sp>
      <p:sp>
        <p:nvSpPr>
          <p:cNvPr id="265" name="Shape 265"/>
          <p:cNvSpPr txBox="1">
            <a:spLocks noGrp="1"/>
          </p:cNvSpPr>
          <p:nvPr>
            <p:ph type="body" idx="1"/>
          </p:nvPr>
        </p:nvSpPr>
        <p:spPr>
          <a:xfrm>
            <a:off x="173375" y="936225"/>
            <a:ext cx="8888400" cy="3632700"/>
          </a:xfrm>
          <a:prstGeom prst="rect">
            <a:avLst/>
          </a:prstGeom>
        </p:spPr>
        <p:txBody>
          <a:bodyPr lIns="91425" tIns="91425" rIns="91425" bIns="91425" anchor="t" anchorCtr="0">
            <a:noAutofit/>
          </a:bodyPr>
          <a:lstStyle/>
          <a:p>
            <a:pPr lvl="0" rtl="0">
              <a:lnSpc>
                <a:spcPct val="100000"/>
              </a:lnSpc>
              <a:spcBef>
                <a:spcPts val="0"/>
              </a:spcBef>
              <a:spcAft>
                <a:spcPts val="1000"/>
              </a:spcAft>
              <a:buNone/>
            </a:pPr>
            <a:r>
              <a:rPr lang="en" sz="2400"/>
              <a:t>To cause to happen; bring about</a:t>
            </a:r>
          </a:p>
          <a:p>
            <a:pPr lvl="0" rtl="0">
              <a:lnSpc>
                <a:spcPct val="100000"/>
              </a:lnSpc>
              <a:spcBef>
                <a:spcPts val="0"/>
              </a:spcBef>
              <a:spcAft>
                <a:spcPts val="1000"/>
              </a:spcAft>
              <a:buNone/>
            </a:pPr>
            <a:r>
              <a:rPr lang="en" sz="2400"/>
              <a:t>verb</a:t>
            </a:r>
          </a:p>
          <a:p>
            <a:pPr lvl="0" rtl="0">
              <a:lnSpc>
                <a:spcPct val="100000"/>
              </a:lnSpc>
              <a:spcBef>
                <a:spcPts val="0"/>
              </a:spcBef>
              <a:spcAft>
                <a:spcPts val="1000"/>
              </a:spcAft>
              <a:buNone/>
            </a:pPr>
            <a:r>
              <a:rPr lang="en" sz="2400"/>
              <a:t>Sounds like: in deuce</a:t>
            </a:r>
          </a:p>
          <a:p>
            <a:pPr lvl="0" rtl="0">
              <a:lnSpc>
                <a:spcPct val="100000"/>
              </a:lnSpc>
              <a:spcBef>
                <a:spcPts val="0"/>
              </a:spcBef>
              <a:spcAft>
                <a:spcPts val="1000"/>
              </a:spcAft>
              <a:buNone/>
            </a:pPr>
            <a:r>
              <a:rPr lang="en" sz="2400"/>
              <a:t>Picture: Two tennis players are in a match, and one of them falls behind. Suddenly, he manages to lure his opponent into a series of mistakes. Now they’re in duece.</a:t>
            </a:r>
          </a:p>
          <a:p>
            <a:pPr lvl="0" rtl="0">
              <a:lnSpc>
                <a:spcPct val="100000"/>
              </a:lnSpc>
              <a:spcBef>
                <a:spcPts val="0"/>
              </a:spcBef>
              <a:spcAft>
                <a:spcPts val="1000"/>
              </a:spcAft>
              <a:buNone/>
            </a:pPr>
            <a:r>
              <a:rPr lang="en" sz="2400" i="1"/>
              <a:t>He was a persuasive salesman and could induce his customers to buy almost anything.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Shape 270"/>
          <p:cNvSpPr txBox="1">
            <a:spLocks noGrp="1"/>
          </p:cNvSpPr>
          <p:nvPr>
            <p:ph type="title"/>
          </p:nvPr>
        </p:nvSpPr>
        <p:spPr>
          <a:xfrm>
            <a:off x="311700" y="144525"/>
            <a:ext cx="8520600" cy="572700"/>
          </a:xfrm>
          <a:prstGeom prst="rect">
            <a:avLst/>
          </a:prstGeom>
        </p:spPr>
        <p:txBody>
          <a:bodyPr lIns="91425" tIns="91425" rIns="91425" bIns="91425" anchor="t" anchorCtr="0">
            <a:noAutofit/>
          </a:bodyPr>
          <a:lstStyle/>
          <a:p>
            <a:pPr lvl="0" algn="ctr" rtl="0">
              <a:spcBef>
                <a:spcPts val="0"/>
              </a:spcBef>
              <a:buNone/>
            </a:pPr>
            <a:r>
              <a:rPr lang="en" sz="4800" b="1">
                <a:solidFill>
                  <a:srgbClr val="FF0000"/>
                </a:solidFill>
              </a:rPr>
              <a:t>depleted</a:t>
            </a:r>
          </a:p>
        </p:txBody>
      </p:sp>
      <p:sp>
        <p:nvSpPr>
          <p:cNvPr id="271" name="Shape 271"/>
          <p:cNvSpPr txBox="1">
            <a:spLocks noGrp="1"/>
          </p:cNvSpPr>
          <p:nvPr>
            <p:ph type="body" idx="1"/>
          </p:nvPr>
        </p:nvSpPr>
        <p:spPr>
          <a:xfrm>
            <a:off x="173375" y="936225"/>
            <a:ext cx="8888400" cy="3632700"/>
          </a:xfrm>
          <a:prstGeom prst="rect">
            <a:avLst/>
          </a:prstGeom>
        </p:spPr>
        <p:txBody>
          <a:bodyPr lIns="91425" tIns="91425" rIns="91425" bIns="91425" anchor="t" anchorCtr="0">
            <a:noAutofit/>
          </a:bodyPr>
          <a:lstStyle/>
          <a:p>
            <a:pPr lvl="0" rtl="0">
              <a:lnSpc>
                <a:spcPct val="100000"/>
              </a:lnSpc>
              <a:spcBef>
                <a:spcPts val="0"/>
              </a:spcBef>
              <a:spcAft>
                <a:spcPts val="1000"/>
              </a:spcAft>
              <a:buNone/>
            </a:pPr>
            <a:r>
              <a:rPr lang="en" sz="2400"/>
              <a:t>Emptied; drained; used up</a:t>
            </a:r>
          </a:p>
          <a:p>
            <a:pPr lvl="0" rtl="0">
              <a:lnSpc>
                <a:spcPct val="100000"/>
              </a:lnSpc>
              <a:spcBef>
                <a:spcPts val="0"/>
              </a:spcBef>
              <a:spcAft>
                <a:spcPts val="1000"/>
              </a:spcAft>
              <a:buNone/>
            </a:pPr>
            <a:r>
              <a:rPr lang="en" sz="2400"/>
              <a:t>verb</a:t>
            </a:r>
          </a:p>
          <a:p>
            <a:pPr lvl="0" rtl="0">
              <a:lnSpc>
                <a:spcPct val="100000"/>
              </a:lnSpc>
              <a:spcBef>
                <a:spcPts val="0"/>
              </a:spcBef>
              <a:spcAft>
                <a:spcPts val="1000"/>
              </a:spcAft>
              <a:buNone/>
            </a:pPr>
            <a:r>
              <a:rPr lang="en" sz="2400"/>
              <a:t>Sounds like: the pleated</a:t>
            </a:r>
          </a:p>
          <a:p>
            <a:pPr lvl="0" rtl="0">
              <a:lnSpc>
                <a:spcPct val="100000"/>
              </a:lnSpc>
              <a:spcBef>
                <a:spcPts val="0"/>
              </a:spcBef>
              <a:spcAft>
                <a:spcPts val="1000"/>
              </a:spcAft>
              <a:buNone/>
            </a:pPr>
            <a:r>
              <a:rPr lang="en" sz="2400"/>
              <a:t>Picture: Saleswoman says to a customer who is looking through a rack of pants, “I’m sorry, the pleated ones are all gone.”</a:t>
            </a:r>
          </a:p>
          <a:p>
            <a:pPr lvl="0" rtl="0">
              <a:lnSpc>
                <a:spcPct val="100000"/>
              </a:lnSpc>
              <a:spcBef>
                <a:spcPts val="0"/>
              </a:spcBef>
              <a:spcAft>
                <a:spcPts val="1000"/>
              </a:spcAft>
              <a:buNone/>
            </a:pPr>
            <a:r>
              <a:rPr lang="en" sz="2400" i="1"/>
              <a:t>The epidemic became a medical emergency when supplies of the antibiotics were depleted.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0" dirty="0" smtClean="0">
                <a:latin typeface="Bodoni MT Black" panose="02070A03080606020203" pitchFamily="18" charset="0"/>
              </a:rPr>
              <a:t>6.4</a:t>
            </a:r>
            <a:endParaRPr lang="en-US" sz="8800" dirty="0">
              <a:latin typeface="Bodoni MT Black" panose="02070A03080606020203" pitchFamily="18" charset="0"/>
            </a:endParaRPr>
          </a:p>
        </p:txBody>
      </p:sp>
    </p:spTree>
    <p:extLst>
      <p:ext uri="{BB962C8B-B14F-4D97-AF65-F5344CB8AC3E}">
        <p14:creationId xmlns:p14="http://schemas.microsoft.com/office/powerpoint/2010/main" val="3719627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144525"/>
            <a:ext cx="8520600" cy="572700"/>
          </a:xfrm>
          <a:prstGeom prst="rect">
            <a:avLst/>
          </a:prstGeom>
        </p:spPr>
        <p:txBody>
          <a:bodyPr lIns="91425" tIns="91425" rIns="91425" bIns="91425" anchor="t" anchorCtr="0">
            <a:noAutofit/>
          </a:bodyPr>
          <a:lstStyle/>
          <a:p>
            <a:pPr lvl="0" algn="ctr" rtl="0">
              <a:spcBef>
                <a:spcPts val="0"/>
              </a:spcBef>
              <a:buNone/>
            </a:pPr>
            <a:r>
              <a:rPr lang="en" sz="4800" b="1">
                <a:solidFill>
                  <a:srgbClr val="FF0000"/>
                </a:solidFill>
              </a:rPr>
              <a:t>Hyperbole</a:t>
            </a:r>
          </a:p>
        </p:txBody>
      </p:sp>
      <p:sp>
        <p:nvSpPr>
          <p:cNvPr id="73" name="Shape 73"/>
          <p:cNvSpPr txBox="1">
            <a:spLocks noGrp="1"/>
          </p:cNvSpPr>
          <p:nvPr>
            <p:ph type="body" idx="1"/>
          </p:nvPr>
        </p:nvSpPr>
        <p:spPr>
          <a:xfrm>
            <a:off x="173375" y="936225"/>
            <a:ext cx="8888400" cy="3632700"/>
          </a:xfrm>
          <a:prstGeom prst="rect">
            <a:avLst/>
          </a:prstGeom>
        </p:spPr>
        <p:txBody>
          <a:bodyPr lIns="91425" tIns="91425" rIns="91425" bIns="91425" anchor="t" anchorCtr="0">
            <a:noAutofit/>
          </a:bodyPr>
          <a:lstStyle/>
          <a:p>
            <a:pPr lvl="0" rtl="0">
              <a:lnSpc>
                <a:spcPct val="100000"/>
              </a:lnSpc>
              <a:spcBef>
                <a:spcPts val="0"/>
              </a:spcBef>
              <a:spcAft>
                <a:spcPts val="1000"/>
              </a:spcAft>
              <a:buNone/>
            </a:pPr>
            <a:r>
              <a:rPr lang="en" sz="2400"/>
              <a:t>Extreme exaggeration</a:t>
            </a:r>
          </a:p>
          <a:p>
            <a:pPr lvl="0" rtl="0">
              <a:lnSpc>
                <a:spcPct val="100000"/>
              </a:lnSpc>
              <a:spcBef>
                <a:spcPts val="0"/>
              </a:spcBef>
              <a:spcAft>
                <a:spcPts val="1000"/>
              </a:spcAft>
              <a:buNone/>
            </a:pPr>
            <a:r>
              <a:rPr lang="en" sz="2400"/>
              <a:t>Noun</a:t>
            </a:r>
          </a:p>
          <a:p>
            <a:pPr lvl="0" rtl="0">
              <a:lnSpc>
                <a:spcPct val="100000"/>
              </a:lnSpc>
              <a:spcBef>
                <a:spcPts val="0"/>
              </a:spcBef>
              <a:spcAft>
                <a:spcPts val="1000"/>
              </a:spcAft>
              <a:buNone/>
            </a:pPr>
            <a:r>
              <a:rPr lang="en" sz="2400"/>
              <a:t>Sounds like: hyper bowl</a:t>
            </a:r>
          </a:p>
          <a:p>
            <a:pPr lvl="0" rtl="0">
              <a:lnSpc>
                <a:spcPct val="100000"/>
              </a:lnSpc>
              <a:spcBef>
                <a:spcPts val="0"/>
              </a:spcBef>
              <a:spcAft>
                <a:spcPts val="1000"/>
              </a:spcAft>
              <a:buNone/>
            </a:pPr>
            <a:r>
              <a:rPr lang="en" sz="2400"/>
              <a:t>Picture: For the Superbowl this year, all the players were given 10 energy drinks.  For the entire game the players were extra hyper.</a:t>
            </a:r>
          </a:p>
          <a:p>
            <a:pPr lvl="0" rtl="0">
              <a:lnSpc>
                <a:spcPct val="100000"/>
              </a:lnSpc>
              <a:spcBef>
                <a:spcPts val="0"/>
              </a:spcBef>
              <a:spcAft>
                <a:spcPts val="1000"/>
              </a:spcAft>
              <a:buNone/>
            </a:pPr>
            <a:r>
              <a:rPr lang="en" sz="2400" i="1"/>
              <a:t>“I’ve told you a million times” is an example of hyperbole.</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Shape 276"/>
          <p:cNvSpPr txBox="1">
            <a:spLocks noGrp="1"/>
          </p:cNvSpPr>
          <p:nvPr>
            <p:ph type="title"/>
          </p:nvPr>
        </p:nvSpPr>
        <p:spPr>
          <a:xfrm>
            <a:off x="311700" y="144525"/>
            <a:ext cx="8520600" cy="572700"/>
          </a:xfrm>
          <a:prstGeom prst="rect">
            <a:avLst/>
          </a:prstGeom>
        </p:spPr>
        <p:txBody>
          <a:bodyPr lIns="91425" tIns="91425" rIns="91425" bIns="91425" anchor="t" anchorCtr="0">
            <a:noAutofit/>
          </a:bodyPr>
          <a:lstStyle/>
          <a:p>
            <a:pPr lvl="0" algn="ctr" rtl="0">
              <a:spcBef>
                <a:spcPts val="0"/>
              </a:spcBef>
              <a:buNone/>
            </a:pPr>
            <a:r>
              <a:rPr lang="en" sz="4800" b="1">
                <a:solidFill>
                  <a:srgbClr val="FF0000"/>
                </a:solidFill>
              </a:rPr>
              <a:t>inane</a:t>
            </a:r>
          </a:p>
        </p:txBody>
      </p:sp>
      <p:sp>
        <p:nvSpPr>
          <p:cNvPr id="277" name="Shape 277"/>
          <p:cNvSpPr txBox="1">
            <a:spLocks noGrp="1"/>
          </p:cNvSpPr>
          <p:nvPr>
            <p:ph type="body" idx="1"/>
          </p:nvPr>
        </p:nvSpPr>
        <p:spPr>
          <a:xfrm>
            <a:off x="173375" y="936225"/>
            <a:ext cx="8888400" cy="3632700"/>
          </a:xfrm>
          <a:prstGeom prst="rect">
            <a:avLst/>
          </a:prstGeom>
        </p:spPr>
        <p:txBody>
          <a:bodyPr lIns="91425" tIns="91425" rIns="91425" bIns="91425" anchor="t" anchorCtr="0">
            <a:noAutofit/>
          </a:bodyPr>
          <a:lstStyle/>
          <a:p>
            <a:pPr lvl="0" rtl="0">
              <a:lnSpc>
                <a:spcPct val="100000"/>
              </a:lnSpc>
              <a:spcBef>
                <a:spcPts val="0"/>
              </a:spcBef>
              <a:spcAft>
                <a:spcPts val="1000"/>
              </a:spcAft>
              <a:buNone/>
            </a:pPr>
            <a:r>
              <a:rPr lang="en" sz="2400"/>
              <a:t>Silly; insignificant</a:t>
            </a:r>
          </a:p>
          <a:p>
            <a:pPr lvl="0" rtl="0">
              <a:lnSpc>
                <a:spcPct val="100000"/>
              </a:lnSpc>
              <a:spcBef>
                <a:spcPts val="0"/>
              </a:spcBef>
              <a:spcAft>
                <a:spcPts val="1000"/>
              </a:spcAft>
              <a:buNone/>
            </a:pPr>
            <a:r>
              <a:rPr lang="en" sz="2400"/>
              <a:t>adj</a:t>
            </a:r>
          </a:p>
          <a:p>
            <a:pPr lvl="0" rtl="0">
              <a:lnSpc>
                <a:spcPct val="100000"/>
              </a:lnSpc>
              <a:spcBef>
                <a:spcPts val="0"/>
              </a:spcBef>
              <a:spcAft>
                <a:spcPts val="1000"/>
              </a:spcAft>
              <a:buNone/>
            </a:pPr>
            <a:r>
              <a:rPr lang="en" sz="2400"/>
              <a:t>Sounds like: insane (without the “s”)</a:t>
            </a:r>
          </a:p>
          <a:p>
            <a:pPr lvl="0" rtl="0">
              <a:lnSpc>
                <a:spcPct val="100000"/>
              </a:lnSpc>
              <a:spcBef>
                <a:spcPts val="0"/>
              </a:spcBef>
              <a:spcAft>
                <a:spcPts val="1000"/>
              </a:spcAft>
              <a:buNone/>
            </a:pPr>
            <a:r>
              <a:rPr lang="en" sz="2400"/>
              <a:t>Picture: A man reads a letter from his psychiatrist to his wife: “He says I’m insane!” When he becomes hysterical his wife reads the letter. “No, it says inane. There’s nothing to worry about. You’re just being silly.”</a:t>
            </a:r>
          </a:p>
          <a:p>
            <a:pPr lvl="0" rtl="0">
              <a:lnSpc>
                <a:spcPct val="100000"/>
              </a:lnSpc>
              <a:spcBef>
                <a:spcPts val="0"/>
              </a:spcBef>
              <a:spcAft>
                <a:spcPts val="1000"/>
              </a:spcAft>
              <a:buNone/>
            </a:pPr>
            <a:r>
              <a:rPr lang="en" sz="2400" i="1"/>
              <a:t>It’s hard to believe that grown men could argue over such inane matters.</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Shape 282"/>
          <p:cNvSpPr txBox="1">
            <a:spLocks noGrp="1"/>
          </p:cNvSpPr>
          <p:nvPr>
            <p:ph type="title"/>
          </p:nvPr>
        </p:nvSpPr>
        <p:spPr>
          <a:xfrm>
            <a:off x="102100" y="196900"/>
            <a:ext cx="8520600" cy="572700"/>
          </a:xfrm>
          <a:prstGeom prst="rect">
            <a:avLst/>
          </a:prstGeom>
        </p:spPr>
        <p:txBody>
          <a:bodyPr lIns="91425" tIns="91425" rIns="91425" bIns="91425" anchor="t" anchorCtr="0">
            <a:noAutofit/>
          </a:bodyPr>
          <a:lstStyle/>
          <a:p>
            <a:pPr lvl="0" algn="ctr" rtl="0">
              <a:spcBef>
                <a:spcPts val="0"/>
              </a:spcBef>
              <a:buNone/>
            </a:pPr>
            <a:r>
              <a:rPr lang="en" sz="4800" b="1">
                <a:solidFill>
                  <a:srgbClr val="FF0000"/>
                </a:solidFill>
              </a:rPr>
              <a:t>Futile</a:t>
            </a:r>
          </a:p>
        </p:txBody>
      </p:sp>
      <p:sp>
        <p:nvSpPr>
          <p:cNvPr id="283" name="Shape 283"/>
          <p:cNvSpPr txBox="1">
            <a:spLocks noGrp="1"/>
          </p:cNvSpPr>
          <p:nvPr>
            <p:ph type="body" idx="1"/>
          </p:nvPr>
        </p:nvSpPr>
        <p:spPr>
          <a:xfrm>
            <a:off x="173375" y="936225"/>
            <a:ext cx="8888400" cy="3632700"/>
          </a:xfrm>
          <a:prstGeom prst="rect">
            <a:avLst/>
          </a:prstGeom>
        </p:spPr>
        <p:txBody>
          <a:bodyPr lIns="91425" tIns="91425" rIns="91425" bIns="91425" anchor="t" anchorCtr="0">
            <a:noAutofit/>
          </a:bodyPr>
          <a:lstStyle/>
          <a:p>
            <a:pPr lvl="0" rtl="0">
              <a:lnSpc>
                <a:spcPct val="100000"/>
              </a:lnSpc>
              <a:spcBef>
                <a:spcPts val="0"/>
              </a:spcBef>
              <a:spcAft>
                <a:spcPts val="1000"/>
              </a:spcAft>
              <a:buNone/>
            </a:pPr>
            <a:r>
              <a:rPr lang="en" sz="2400"/>
              <a:t>Hopelessly ineffective; useless; in vain</a:t>
            </a:r>
          </a:p>
          <a:p>
            <a:pPr lvl="0" rtl="0">
              <a:lnSpc>
                <a:spcPct val="100000"/>
              </a:lnSpc>
              <a:spcBef>
                <a:spcPts val="0"/>
              </a:spcBef>
              <a:spcAft>
                <a:spcPts val="1000"/>
              </a:spcAft>
              <a:buNone/>
            </a:pPr>
            <a:r>
              <a:rPr lang="en" sz="2400"/>
              <a:t>adj</a:t>
            </a:r>
          </a:p>
          <a:p>
            <a:pPr lvl="0" rtl="0">
              <a:lnSpc>
                <a:spcPct val="100000"/>
              </a:lnSpc>
              <a:spcBef>
                <a:spcPts val="0"/>
              </a:spcBef>
              <a:spcAft>
                <a:spcPts val="1000"/>
              </a:spcAft>
              <a:buNone/>
            </a:pPr>
            <a:r>
              <a:rPr lang="en" sz="2400"/>
              <a:t>Sounds like: few tile</a:t>
            </a:r>
          </a:p>
          <a:p>
            <a:pPr lvl="0" rtl="0">
              <a:lnSpc>
                <a:spcPct val="100000"/>
              </a:lnSpc>
              <a:spcBef>
                <a:spcPts val="0"/>
              </a:spcBef>
              <a:spcAft>
                <a:spcPts val="1000"/>
              </a:spcAft>
              <a:buNone/>
            </a:pPr>
            <a:r>
              <a:rPr lang="en" sz="2400"/>
              <a:t>Picture: Two professional roofers are trying to figure out how to stretch the few tiles they have left to cover the rest of the roof. ‘It’s hopeless,” says one. “Too few tiles.”</a:t>
            </a:r>
          </a:p>
          <a:p>
            <a:pPr lvl="0" rtl="0">
              <a:lnSpc>
                <a:spcPct val="100000"/>
              </a:lnSpc>
              <a:spcBef>
                <a:spcPts val="0"/>
              </a:spcBef>
              <a:spcAft>
                <a:spcPts val="1000"/>
              </a:spcAft>
              <a:buNone/>
            </a:pPr>
            <a:r>
              <a:rPr lang="en" sz="2400" i="1"/>
              <a:t>You can flap your arms forever, but trying to fly is a futile effort.</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Shape 288"/>
          <p:cNvSpPr txBox="1">
            <a:spLocks noGrp="1"/>
          </p:cNvSpPr>
          <p:nvPr>
            <p:ph type="title"/>
          </p:nvPr>
        </p:nvSpPr>
        <p:spPr>
          <a:xfrm>
            <a:off x="311700" y="144525"/>
            <a:ext cx="8520600" cy="572700"/>
          </a:xfrm>
          <a:prstGeom prst="rect">
            <a:avLst/>
          </a:prstGeom>
        </p:spPr>
        <p:txBody>
          <a:bodyPr lIns="91425" tIns="91425" rIns="91425" bIns="91425" anchor="t" anchorCtr="0">
            <a:noAutofit/>
          </a:bodyPr>
          <a:lstStyle/>
          <a:p>
            <a:pPr lvl="0" algn="ctr" rtl="0">
              <a:spcBef>
                <a:spcPts val="0"/>
              </a:spcBef>
              <a:buNone/>
            </a:pPr>
            <a:r>
              <a:rPr lang="en" sz="4800" b="1">
                <a:solidFill>
                  <a:srgbClr val="FF0000"/>
                </a:solidFill>
              </a:rPr>
              <a:t>elated</a:t>
            </a:r>
          </a:p>
        </p:txBody>
      </p:sp>
      <p:sp>
        <p:nvSpPr>
          <p:cNvPr id="289" name="Shape 289"/>
          <p:cNvSpPr txBox="1">
            <a:spLocks noGrp="1"/>
          </p:cNvSpPr>
          <p:nvPr>
            <p:ph type="body" idx="1"/>
          </p:nvPr>
        </p:nvSpPr>
        <p:spPr>
          <a:xfrm>
            <a:off x="173375" y="936225"/>
            <a:ext cx="8888400" cy="3632700"/>
          </a:xfrm>
          <a:prstGeom prst="rect">
            <a:avLst/>
          </a:prstGeom>
        </p:spPr>
        <p:txBody>
          <a:bodyPr lIns="91425" tIns="91425" rIns="91425" bIns="91425" anchor="t" anchorCtr="0">
            <a:noAutofit/>
          </a:bodyPr>
          <a:lstStyle/>
          <a:p>
            <a:pPr lvl="0" rtl="0">
              <a:lnSpc>
                <a:spcPct val="100000"/>
              </a:lnSpc>
              <a:spcBef>
                <a:spcPts val="0"/>
              </a:spcBef>
              <a:spcAft>
                <a:spcPts val="1000"/>
              </a:spcAft>
              <a:buNone/>
            </a:pPr>
            <a:r>
              <a:rPr lang="en" sz="2400"/>
              <a:t>Extremely happy; overjoyed</a:t>
            </a:r>
          </a:p>
          <a:p>
            <a:pPr lvl="0" rtl="0">
              <a:lnSpc>
                <a:spcPct val="100000"/>
              </a:lnSpc>
              <a:spcBef>
                <a:spcPts val="0"/>
              </a:spcBef>
              <a:spcAft>
                <a:spcPts val="1000"/>
              </a:spcAft>
              <a:buNone/>
            </a:pPr>
            <a:r>
              <a:rPr lang="en" sz="2400"/>
              <a:t>adj</a:t>
            </a:r>
          </a:p>
          <a:p>
            <a:pPr lvl="0" rtl="0">
              <a:lnSpc>
                <a:spcPct val="100000"/>
              </a:lnSpc>
              <a:spcBef>
                <a:spcPts val="0"/>
              </a:spcBef>
              <a:spcAft>
                <a:spcPts val="1000"/>
              </a:spcAft>
              <a:buNone/>
            </a:pPr>
            <a:r>
              <a:rPr lang="en" sz="2400"/>
              <a:t>Sounds like: eel ate ted </a:t>
            </a:r>
          </a:p>
          <a:p>
            <a:pPr lvl="0" rtl="0">
              <a:lnSpc>
                <a:spcPct val="100000"/>
              </a:lnSpc>
              <a:spcBef>
                <a:spcPts val="0"/>
              </a:spcBef>
              <a:spcAft>
                <a:spcPts val="1000"/>
              </a:spcAft>
              <a:buNone/>
            </a:pPr>
            <a:r>
              <a:rPr lang="en" sz="2400"/>
              <a:t>Picture: Mother eel says to father eel: “Dear, I’m so happy! Baby eel ate Ted this morning!” Father eel: “That’s great, honey! I’m elated!” </a:t>
            </a:r>
          </a:p>
          <a:p>
            <a:pPr lvl="0" rtl="0">
              <a:lnSpc>
                <a:spcPct val="100000"/>
              </a:lnSpc>
              <a:spcBef>
                <a:spcPts val="0"/>
              </a:spcBef>
              <a:spcAft>
                <a:spcPts val="1000"/>
              </a:spcAft>
              <a:buNone/>
            </a:pPr>
            <a:r>
              <a:rPr lang="en" sz="2400" i="1"/>
              <a:t>Uncle frank was elated about winning the lottery.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144525"/>
            <a:ext cx="8520600" cy="572700"/>
          </a:xfrm>
          <a:prstGeom prst="rect">
            <a:avLst/>
          </a:prstGeom>
        </p:spPr>
        <p:txBody>
          <a:bodyPr lIns="91425" tIns="91425" rIns="91425" bIns="91425" anchor="t" anchorCtr="0">
            <a:noAutofit/>
          </a:bodyPr>
          <a:lstStyle/>
          <a:p>
            <a:pPr lvl="0" algn="ctr" rtl="0">
              <a:spcBef>
                <a:spcPts val="0"/>
              </a:spcBef>
              <a:buNone/>
            </a:pPr>
            <a:r>
              <a:rPr lang="en" sz="4800" b="1">
                <a:solidFill>
                  <a:srgbClr val="FF0000"/>
                </a:solidFill>
              </a:rPr>
              <a:t>Fickle</a:t>
            </a:r>
          </a:p>
        </p:txBody>
      </p:sp>
      <p:sp>
        <p:nvSpPr>
          <p:cNvPr id="79" name="Shape 79"/>
          <p:cNvSpPr txBox="1">
            <a:spLocks noGrp="1"/>
          </p:cNvSpPr>
          <p:nvPr>
            <p:ph type="body" idx="1"/>
          </p:nvPr>
        </p:nvSpPr>
        <p:spPr>
          <a:xfrm>
            <a:off x="173375" y="936225"/>
            <a:ext cx="8888400" cy="3632700"/>
          </a:xfrm>
          <a:prstGeom prst="rect">
            <a:avLst/>
          </a:prstGeom>
        </p:spPr>
        <p:txBody>
          <a:bodyPr lIns="91425" tIns="91425" rIns="91425" bIns="91425" anchor="t" anchorCtr="0">
            <a:noAutofit/>
          </a:bodyPr>
          <a:lstStyle/>
          <a:p>
            <a:pPr lvl="0" rtl="0">
              <a:lnSpc>
                <a:spcPct val="100000"/>
              </a:lnSpc>
              <a:spcBef>
                <a:spcPts val="0"/>
              </a:spcBef>
              <a:spcAft>
                <a:spcPts val="1000"/>
              </a:spcAft>
              <a:buNone/>
            </a:pPr>
            <a:r>
              <a:rPr lang="en" sz="2400"/>
              <a:t>Lacking loyalty; unpredictably changeable; erratic</a:t>
            </a:r>
          </a:p>
          <a:p>
            <a:pPr lvl="0" rtl="0">
              <a:lnSpc>
                <a:spcPct val="100000"/>
              </a:lnSpc>
              <a:spcBef>
                <a:spcPts val="0"/>
              </a:spcBef>
              <a:spcAft>
                <a:spcPts val="1000"/>
              </a:spcAft>
              <a:buNone/>
            </a:pPr>
            <a:r>
              <a:rPr lang="en" sz="2400"/>
              <a:t>adj</a:t>
            </a:r>
          </a:p>
          <a:p>
            <a:pPr lvl="0" rtl="0">
              <a:lnSpc>
                <a:spcPct val="100000"/>
              </a:lnSpc>
              <a:spcBef>
                <a:spcPts val="0"/>
              </a:spcBef>
              <a:spcAft>
                <a:spcPts val="1000"/>
              </a:spcAft>
              <a:buNone/>
            </a:pPr>
            <a:r>
              <a:rPr lang="en" sz="2400"/>
              <a:t>Rhymes with: pickle and nickel.  </a:t>
            </a:r>
          </a:p>
          <a:p>
            <a:pPr lvl="0" rtl="0">
              <a:lnSpc>
                <a:spcPct val="100000"/>
              </a:lnSpc>
              <a:spcBef>
                <a:spcPts val="0"/>
              </a:spcBef>
              <a:spcAft>
                <a:spcPts val="1000"/>
              </a:spcAft>
              <a:buNone/>
            </a:pPr>
            <a:r>
              <a:rPr lang="en" sz="2400"/>
              <a:t>Picture: A girl is asked whether she wants a pickle or a nickel.  She can’t decide and keeps going back and forth.</a:t>
            </a:r>
          </a:p>
          <a:p>
            <a:pPr lvl="0" rtl="0">
              <a:lnSpc>
                <a:spcPct val="100000"/>
              </a:lnSpc>
              <a:spcBef>
                <a:spcPts val="0"/>
              </a:spcBef>
              <a:spcAft>
                <a:spcPts val="1000"/>
              </a:spcAft>
              <a:buNone/>
            </a:pPr>
            <a:r>
              <a:rPr lang="en" sz="2400" i="1"/>
              <a:t>Audiences are fickle, which is why many celebrities fade from view.</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0" dirty="0" smtClean="0">
                <a:latin typeface="Bodoni MT Black" panose="02070A03080606020203" pitchFamily="18" charset="0"/>
              </a:rPr>
              <a:t>4.2</a:t>
            </a:r>
            <a:endParaRPr lang="en-US" sz="8800" dirty="0">
              <a:latin typeface="Bodoni MT Black" panose="02070A03080606020203" pitchFamily="18" charset="0"/>
            </a:endParaRPr>
          </a:p>
        </p:txBody>
      </p:sp>
    </p:spTree>
    <p:extLst>
      <p:ext uri="{BB962C8B-B14F-4D97-AF65-F5344CB8AC3E}">
        <p14:creationId xmlns:p14="http://schemas.microsoft.com/office/powerpoint/2010/main" val="1531503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11700" y="144525"/>
            <a:ext cx="8520600" cy="572700"/>
          </a:xfrm>
          <a:prstGeom prst="rect">
            <a:avLst/>
          </a:prstGeom>
        </p:spPr>
        <p:txBody>
          <a:bodyPr lIns="91425" tIns="91425" rIns="91425" bIns="91425" anchor="t" anchorCtr="0">
            <a:noAutofit/>
          </a:bodyPr>
          <a:lstStyle/>
          <a:p>
            <a:pPr lvl="0" algn="ctr" rtl="0">
              <a:spcBef>
                <a:spcPts val="0"/>
              </a:spcBef>
              <a:buNone/>
            </a:pPr>
            <a:r>
              <a:rPr lang="en" sz="4800" b="1">
                <a:solidFill>
                  <a:srgbClr val="FF0000"/>
                </a:solidFill>
              </a:rPr>
              <a:t>pervade</a:t>
            </a:r>
          </a:p>
        </p:txBody>
      </p:sp>
      <p:sp>
        <p:nvSpPr>
          <p:cNvPr id="85" name="Shape 85"/>
          <p:cNvSpPr txBox="1">
            <a:spLocks noGrp="1"/>
          </p:cNvSpPr>
          <p:nvPr>
            <p:ph type="body" idx="1"/>
          </p:nvPr>
        </p:nvSpPr>
        <p:spPr>
          <a:xfrm>
            <a:off x="173375" y="936225"/>
            <a:ext cx="8888400" cy="3632700"/>
          </a:xfrm>
          <a:prstGeom prst="rect">
            <a:avLst/>
          </a:prstGeom>
        </p:spPr>
        <p:txBody>
          <a:bodyPr lIns="91425" tIns="91425" rIns="91425" bIns="91425" anchor="t" anchorCtr="0">
            <a:noAutofit/>
          </a:bodyPr>
          <a:lstStyle/>
          <a:p>
            <a:pPr lvl="0" rtl="0">
              <a:lnSpc>
                <a:spcPct val="100000"/>
              </a:lnSpc>
              <a:spcBef>
                <a:spcPts val="0"/>
              </a:spcBef>
              <a:spcAft>
                <a:spcPts val="1000"/>
              </a:spcAft>
              <a:buNone/>
            </a:pPr>
            <a:r>
              <a:rPr lang="en" sz="2400"/>
              <a:t>To spread to every part</a:t>
            </a:r>
          </a:p>
          <a:p>
            <a:pPr lvl="0" rtl="0">
              <a:lnSpc>
                <a:spcPct val="100000"/>
              </a:lnSpc>
              <a:spcBef>
                <a:spcPts val="0"/>
              </a:spcBef>
              <a:spcAft>
                <a:spcPts val="1000"/>
              </a:spcAft>
              <a:buNone/>
            </a:pPr>
            <a:r>
              <a:rPr lang="en" sz="2400"/>
              <a:t>verb</a:t>
            </a:r>
          </a:p>
          <a:p>
            <a:pPr lvl="0" rtl="0">
              <a:lnSpc>
                <a:spcPct val="100000"/>
              </a:lnSpc>
              <a:spcBef>
                <a:spcPts val="0"/>
              </a:spcBef>
              <a:spcAft>
                <a:spcPts val="1000"/>
              </a:spcAft>
              <a:buNone/>
            </a:pPr>
            <a:r>
              <a:rPr lang="en" sz="2400"/>
              <a:t>Sounds like: Parade</a:t>
            </a:r>
          </a:p>
          <a:p>
            <a:pPr lvl="0" rtl="0">
              <a:lnSpc>
                <a:spcPct val="100000"/>
              </a:lnSpc>
              <a:spcBef>
                <a:spcPts val="0"/>
              </a:spcBef>
              <a:spcAft>
                <a:spcPts val="1000"/>
              </a:spcAft>
              <a:buNone/>
            </a:pPr>
            <a:r>
              <a:rPr lang="en" sz="2400"/>
              <a:t>Picture: It had been raining all morning, but as soon as the parade began, the sun came out and joy pervaded the crowd.</a:t>
            </a:r>
          </a:p>
          <a:p>
            <a:pPr lvl="0" rtl="0">
              <a:lnSpc>
                <a:spcPct val="100000"/>
              </a:lnSpc>
              <a:spcBef>
                <a:spcPts val="0"/>
              </a:spcBef>
              <a:spcAft>
                <a:spcPts val="1000"/>
              </a:spcAft>
              <a:buNone/>
            </a:pPr>
            <a:r>
              <a:rPr lang="en" sz="2400" i="1"/>
              <a:t>The fire was pervasive and smoke had spread to every apartment.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11700" y="144525"/>
            <a:ext cx="8520600" cy="572700"/>
          </a:xfrm>
          <a:prstGeom prst="rect">
            <a:avLst/>
          </a:prstGeom>
        </p:spPr>
        <p:txBody>
          <a:bodyPr lIns="91425" tIns="91425" rIns="91425" bIns="91425" anchor="t" anchorCtr="0">
            <a:noAutofit/>
          </a:bodyPr>
          <a:lstStyle/>
          <a:p>
            <a:pPr lvl="0" algn="ctr" rtl="0">
              <a:spcBef>
                <a:spcPts val="0"/>
              </a:spcBef>
              <a:buNone/>
            </a:pPr>
            <a:r>
              <a:rPr lang="en" sz="4800" b="1">
                <a:solidFill>
                  <a:srgbClr val="FF0000"/>
                </a:solidFill>
              </a:rPr>
              <a:t>mundane</a:t>
            </a:r>
          </a:p>
        </p:txBody>
      </p:sp>
      <p:sp>
        <p:nvSpPr>
          <p:cNvPr id="91" name="Shape 91"/>
          <p:cNvSpPr txBox="1">
            <a:spLocks noGrp="1"/>
          </p:cNvSpPr>
          <p:nvPr>
            <p:ph type="body" idx="1"/>
          </p:nvPr>
        </p:nvSpPr>
        <p:spPr>
          <a:xfrm>
            <a:off x="173375" y="936225"/>
            <a:ext cx="8888400" cy="3632700"/>
          </a:xfrm>
          <a:prstGeom prst="rect">
            <a:avLst/>
          </a:prstGeom>
        </p:spPr>
        <p:txBody>
          <a:bodyPr lIns="91425" tIns="91425" rIns="91425" bIns="91425" anchor="t" anchorCtr="0">
            <a:noAutofit/>
          </a:bodyPr>
          <a:lstStyle/>
          <a:p>
            <a:pPr lvl="0" rtl="0">
              <a:lnSpc>
                <a:spcPct val="100000"/>
              </a:lnSpc>
              <a:spcBef>
                <a:spcPts val="0"/>
              </a:spcBef>
              <a:spcAft>
                <a:spcPts val="1000"/>
              </a:spcAft>
              <a:buNone/>
            </a:pPr>
            <a:r>
              <a:rPr lang="en" sz="2400"/>
              <a:t>Ordinary; practical, boring</a:t>
            </a:r>
          </a:p>
          <a:p>
            <a:pPr lvl="0" rtl="0">
              <a:lnSpc>
                <a:spcPct val="100000"/>
              </a:lnSpc>
              <a:spcBef>
                <a:spcPts val="0"/>
              </a:spcBef>
              <a:spcAft>
                <a:spcPts val="1000"/>
              </a:spcAft>
              <a:buNone/>
            </a:pPr>
            <a:r>
              <a:rPr lang="en" sz="2400"/>
              <a:t>adj</a:t>
            </a:r>
          </a:p>
          <a:p>
            <a:pPr lvl="0" rtl="0">
              <a:lnSpc>
                <a:spcPct val="100000"/>
              </a:lnSpc>
              <a:spcBef>
                <a:spcPts val="0"/>
              </a:spcBef>
              <a:spcAft>
                <a:spcPts val="1000"/>
              </a:spcAft>
              <a:buNone/>
            </a:pPr>
            <a:r>
              <a:rPr lang="en" sz="2400"/>
              <a:t>Sounds like: Monday</a:t>
            </a:r>
          </a:p>
          <a:p>
            <a:pPr lvl="0" rtl="0">
              <a:lnSpc>
                <a:spcPct val="100000"/>
              </a:lnSpc>
              <a:spcBef>
                <a:spcPts val="0"/>
              </a:spcBef>
              <a:spcAft>
                <a:spcPts val="1000"/>
              </a:spcAft>
              <a:buNone/>
            </a:pPr>
            <a:r>
              <a:rPr lang="en" sz="2400"/>
              <a:t>Picture: Every Monday every person in the office must go to the weekly meeting.  The meeting is always long and boring.</a:t>
            </a:r>
          </a:p>
          <a:p>
            <a:pPr lvl="0" rtl="0">
              <a:lnSpc>
                <a:spcPct val="100000"/>
              </a:lnSpc>
              <a:spcBef>
                <a:spcPts val="0"/>
              </a:spcBef>
              <a:spcAft>
                <a:spcPts val="1000"/>
              </a:spcAft>
              <a:buNone/>
            </a:pPr>
            <a:r>
              <a:rPr lang="en" sz="2400" i="1"/>
              <a:t>Some scientific theorists have trouble with mundane things, such as using a washing machine.</a:t>
            </a:r>
          </a:p>
        </p:txBody>
      </p:sp>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2114</Words>
  <Application>Microsoft Office PowerPoint</Application>
  <PresentationFormat>On-screen Show (16:9)</PresentationFormat>
  <Paragraphs>233</Paragraphs>
  <Slides>52</Slides>
  <Notes>40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52</vt:i4>
      </vt:variant>
    </vt:vector>
  </HeadingPairs>
  <TitlesOfParts>
    <vt:vector size="56" baseType="lpstr">
      <vt:lpstr>Adobe Gothic Std B</vt:lpstr>
      <vt:lpstr>Arial</vt:lpstr>
      <vt:lpstr>Bodoni MT Black</vt:lpstr>
      <vt:lpstr>simple-light-2</vt:lpstr>
      <vt:lpstr>SAT Vocabulary</vt:lpstr>
      <vt:lpstr>Set 4</vt:lpstr>
      <vt:lpstr>4.1</vt:lpstr>
      <vt:lpstr>Apathy</vt:lpstr>
      <vt:lpstr>Hyperbole</vt:lpstr>
      <vt:lpstr>Fickle</vt:lpstr>
      <vt:lpstr>4.2</vt:lpstr>
      <vt:lpstr>pervade</vt:lpstr>
      <vt:lpstr>mundane</vt:lpstr>
      <vt:lpstr>skeptic</vt:lpstr>
      <vt:lpstr>4.3</vt:lpstr>
      <vt:lpstr>volatile</vt:lpstr>
      <vt:lpstr>articulate</vt:lpstr>
      <vt:lpstr>trepidation</vt:lpstr>
      <vt:lpstr>4.4</vt:lpstr>
      <vt:lpstr>myriad</vt:lpstr>
      <vt:lpstr>novelty</vt:lpstr>
      <vt:lpstr>invert</vt:lpstr>
      <vt:lpstr>Set 5</vt:lpstr>
      <vt:lpstr>5.1</vt:lpstr>
      <vt:lpstr>aloof</vt:lpstr>
      <vt:lpstr>bolster</vt:lpstr>
      <vt:lpstr>concise</vt:lpstr>
      <vt:lpstr>5.2</vt:lpstr>
      <vt:lpstr>Embellish</vt:lpstr>
      <vt:lpstr>lament</vt:lpstr>
      <vt:lpstr>relevancy</vt:lpstr>
      <vt:lpstr>5.3</vt:lpstr>
      <vt:lpstr>irony</vt:lpstr>
      <vt:lpstr>incorrigible</vt:lpstr>
      <vt:lpstr>misconstrue</vt:lpstr>
      <vt:lpstr>5.4</vt:lpstr>
      <vt:lpstr>contingent</vt:lpstr>
      <vt:lpstr>profound</vt:lpstr>
      <vt:lpstr>chastise</vt:lpstr>
      <vt:lpstr>Set 6</vt:lpstr>
      <vt:lpstr>6.1</vt:lpstr>
      <vt:lpstr>banal</vt:lpstr>
      <vt:lpstr>Warranted</vt:lpstr>
      <vt:lpstr>Uniform</vt:lpstr>
      <vt:lpstr>6.2</vt:lpstr>
      <vt:lpstr>Tyranny</vt:lpstr>
      <vt:lpstr>Nullify</vt:lpstr>
      <vt:lpstr>Discerning</vt:lpstr>
      <vt:lpstr>6.3</vt:lpstr>
      <vt:lpstr>Cordial</vt:lpstr>
      <vt:lpstr>Induce</vt:lpstr>
      <vt:lpstr>depleted</vt:lpstr>
      <vt:lpstr>6.4</vt:lpstr>
      <vt:lpstr>inane</vt:lpstr>
      <vt:lpstr>Futile</vt:lpstr>
      <vt:lpstr>elated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SAT Vocabulary</dc:title>
  <dc:creator>Kimberly Stewart</dc:creator>
  <cp:lastModifiedBy>Kimberly Stewart</cp:lastModifiedBy>
  <cp:revision>1</cp:revision>
  <dcterms:modified xsi:type="dcterms:W3CDTF">2016-09-28T21:03:47Z</dcterms:modified>
</cp:coreProperties>
</file>